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29"/>
  </p:notesMasterIdLst>
  <p:handoutMasterIdLst>
    <p:handoutMasterId r:id="rId30"/>
  </p:handoutMasterIdLst>
  <p:sldIdLst>
    <p:sldId id="410" r:id="rId5"/>
    <p:sldId id="383" r:id="rId6"/>
    <p:sldId id="409" r:id="rId7"/>
    <p:sldId id="406" r:id="rId8"/>
    <p:sldId id="389" r:id="rId9"/>
    <p:sldId id="411" r:id="rId10"/>
    <p:sldId id="414" r:id="rId11"/>
    <p:sldId id="424" r:id="rId12"/>
    <p:sldId id="425" r:id="rId13"/>
    <p:sldId id="417" r:id="rId14"/>
    <p:sldId id="419" r:id="rId15"/>
    <p:sldId id="418" r:id="rId16"/>
    <p:sldId id="412" r:id="rId17"/>
    <p:sldId id="407" r:id="rId18"/>
    <p:sldId id="413" r:id="rId19"/>
    <p:sldId id="426" r:id="rId20"/>
    <p:sldId id="415" r:id="rId21"/>
    <p:sldId id="420" r:id="rId22"/>
    <p:sldId id="421" r:id="rId23"/>
    <p:sldId id="427" r:id="rId24"/>
    <p:sldId id="422" r:id="rId25"/>
    <p:sldId id="416" r:id="rId26"/>
    <p:sldId id="404" r:id="rId27"/>
    <p:sldId id="4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C80D04E-966F-A7F3-1807-9B8858B9D391}" name="Katharine Flug" initials="KF" userId="S::kflug@TPCHD.ORG::1bd136c7-3ac4-4865-940d-2f2e7d9c11a1" providerId="AD"/>
  <p188:author id="{6FD9C98D-98C7-9091-2D5E-85DB312200C3}" name="Katharine Flug" initials="KF" userId="S::kflug@tpchd.org::1bd136c7-3ac4-4865-940d-2f2e7d9c11a1" providerId="AD"/>
  <p188:author id="{3A8D2AA4-B027-E625-CBB8-AEFF763DAE03}" name="Michelle VanCleave" initials="MV" userId="S::MVanCleave@TPCHD.ORG::21864539-1fac-4bc4-8613-9e5a6807880e" providerId="AD"/>
  <p188:author id="{8443CDF4-E5B0-F865-FD05-E5CB38911963}" name="Kenny Via" initials="KV" userId="S::kvia@tpchd.org::cc174480-6814-43db-8fad-1ae3450fc2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1A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6CB3BF-F7A7-4FDF-B57E-487EFEF1B5BF}" v="163" dt="2025-07-16T18:29:15.338"/>
    <p1510:client id="{8225F8EE-33DD-37ED-C25F-69F23F24A28D}" v="2" dt="2025-07-16T17:54:38.501"/>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autoAdjust="0"/>
  </p:normalViewPr>
  <p:slideViewPr>
    <p:cSldViewPr snapToGrid="0">
      <p:cViewPr varScale="1">
        <p:scale>
          <a:sx n="107" d="100"/>
          <a:sy n="107" d="100"/>
        </p:scale>
        <p:origin x="672"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7/16/2025</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7/16/2025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501160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17</a:t>
            </a:fld>
            <a:endParaRPr lang="en-US" dirty="0"/>
          </a:p>
        </p:txBody>
      </p:sp>
    </p:spTree>
    <p:extLst>
      <p:ext uri="{BB962C8B-B14F-4D97-AF65-F5344CB8AC3E}">
        <p14:creationId xmlns:p14="http://schemas.microsoft.com/office/powerpoint/2010/main" val="3354364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22</a:t>
            </a:fld>
            <a:endParaRPr lang="en-US" dirty="0"/>
          </a:p>
        </p:txBody>
      </p:sp>
    </p:spTree>
    <p:extLst>
      <p:ext uri="{BB962C8B-B14F-4D97-AF65-F5344CB8AC3E}">
        <p14:creationId xmlns:p14="http://schemas.microsoft.com/office/powerpoint/2010/main" val="479334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23</a:t>
            </a:fld>
            <a:endParaRPr lang="en-US" dirty="0"/>
          </a:p>
        </p:txBody>
      </p:sp>
    </p:spTree>
    <p:extLst>
      <p:ext uri="{BB962C8B-B14F-4D97-AF65-F5344CB8AC3E}">
        <p14:creationId xmlns:p14="http://schemas.microsoft.com/office/powerpoint/2010/main" val="634596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24</a:t>
            </a:fld>
            <a:endParaRPr lang="en-US" dirty="0"/>
          </a:p>
        </p:txBody>
      </p:sp>
    </p:spTree>
    <p:extLst>
      <p:ext uri="{BB962C8B-B14F-4D97-AF65-F5344CB8AC3E}">
        <p14:creationId xmlns:p14="http://schemas.microsoft.com/office/powerpoint/2010/main" val="238289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273043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a:t>
            </a:fld>
            <a:endParaRPr lang="en-US" dirty="0"/>
          </a:p>
        </p:txBody>
      </p:sp>
    </p:spTree>
    <p:extLst>
      <p:ext uri="{BB962C8B-B14F-4D97-AF65-F5344CB8AC3E}">
        <p14:creationId xmlns:p14="http://schemas.microsoft.com/office/powerpoint/2010/main" val="299475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a:t>
            </a:fld>
            <a:endParaRPr lang="en-US" dirty="0"/>
          </a:p>
        </p:txBody>
      </p:sp>
    </p:spTree>
    <p:extLst>
      <p:ext uri="{BB962C8B-B14F-4D97-AF65-F5344CB8AC3E}">
        <p14:creationId xmlns:p14="http://schemas.microsoft.com/office/powerpoint/2010/main" val="3576248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7</a:t>
            </a:fld>
            <a:endParaRPr lang="en-US" dirty="0"/>
          </a:p>
        </p:txBody>
      </p:sp>
    </p:spTree>
    <p:extLst>
      <p:ext uri="{BB962C8B-B14F-4D97-AF65-F5344CB8AC3E}">
        <p14:creationId xmlns:p14="http://schemas.microsoft.com/office/powerpoint/2010/main" val="367945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267111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11433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3881227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2109378"/>
          </a:xfrm>
          <a:prstGeom prst="rect">
            <a:avLst/>
          </a:prstGeom>
        </p:spPr>
        <p:txBody>
          <a:bodyPr lIns="0" tIns="0" rIns="0" bIns="0" anchor="b">
            <a:noAutofit/>
          </a:bodyPr>
          <a:lstStyle>
            <a:lvl1pPr algn="l">
              <a:lnSpc>
                <a:spcPct val="80000"/>
              </a:lnSpc>
              <a:defRPr sz="44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3049871"/>
            <a:ext cx="5486400" cy="3164651"/>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299835" y="2848960"/>
            <a:ext cx="2133600" cy="483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1832261"/>
            <a:ext cx="2133600" cy="4391"/>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1533809"/>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2643759"/>
            <a:ext cx="5044440" cy="363023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p:txBody>
          <a:bodyPr/>
          <a:lstStyle/>
          <a:p>
            <a:r>
              <a:rPr lang="en-US" dirty="0"/>
              <a:t>Fentanyl Awareness &amp; Response</a:t>
            </a:r>
          </a:p>
        </p:txBody>
      </p:sp>
      <p:sp>
        <p:nvSpPr>
          <p:cNvPr id="3" name="Text Placeholder 2">
            <a:extLst>
              <a:ext uri="{FF2B5EF4-FFF2-40B4-BE49-F238E27FC236}">
                <a16:creationId xmlns:a16="http://schemas.microsoft.com/office/drawing/2014/main" id="{5E7BA3A9-F7BA-829F-5A9A-C0132DD0E030}"/>
              </a:ext>
            </a:extLst>
          </p:cNvPr>
          <p:cNvSpPr txBox="1">
            <a:spLocks/>
          </p:cNvSpPr>
          <p:nvPr/>
        </p:nvSpPr>
        <p:spPr>
          <a:xfrm>
            <a:off x="6255010" y="4227940"/>
            <a:ext cx="5486400" cy="559210"/>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For Community Organizations</a:t>
            </a: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ctrTitle"/>
          </p:nvPr>
        </p:nvSpPr>
        <p:spPr>
          <a:xfrm>
            <a:off x="6299836" y="430529"/>
            <a:ext cx="2835199" cy="2109378"/>
          </a:xfrm>
        </p:spPr>
        <p:txBody>
          <a:bodyPr/>
          <a:lstStyle/>
          <a:p>
            <a:r>
              <a:rPr lang="en-US" dirty="0"/>
              <a:t>How to respond to an opioid overdose</a:t>
            </a:r>
          </a:p>
        </p:txBody>
      </p:sp>
      <p:pic>
        <p:nvPicPr>
          <p:cNvPr id="6" name="Content Placeholder 5">
            <a:extLst>
              <a:ext uri="{FF2B5EF4-FFF2-40B4-BE49-F238E27FC236}">
                <a16:creationId xmlns:a16="http://schemas.microsoft.com/office/drawing/2014/main" id="{AD1AC941-52B1-8B23-7901-0522FAE56DF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47" r="21947"/>
          <a:stretch/>
        </p:blipFill>
        <p:spPr/>
      </p:pic>
      <p:sp>
        <p:nvSpPr>
          <p:cNvPr id="9" name="Content Placeholder 2">
            <a:extLst>
              <a:ext uri="{FF2B5EF4-FFF2-40B4-BE49-F238E27FC236}">
                <a16:creationId xmlns:a16="http://schemas.microsoft.com/office/drawing/2014/main" id="{09D30D10-8812-F8B0-FA72-040BF96237EE}"/>
              </a:ext>
            </a:extLst>
          </p:cNvPr>
          <p:cNvSpPr txBox="1">
            <a:spLocks/>
          </p:cNvSpPr>
          <p:nvPr/>
        </p:nvSpPr>
        <p:spPr>
          <a:xfrm>
            <a:off x="6248736" y="3264568"/>
            <a:ext cx="4733029" cy="2994415"/>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accent3"/>
              </a:buClr>
              <a:buSzPct val="125000"/>
              <a:buFont typeface="+mj-lt"/>
              <a:buAutoNum type="arabicPeriod"/>
            </a:pPr>
            <a:r>
              <a:rPr lang="en-US" sz="2000" kern="100" dirty="0">
                <a:ea typeface="Calibri" panose="020F0502020204030204" pitchFamily="34" charset="0"/>
                <a:cs typeface="Times New Roman" panose="02020603050405020304" pitchFamily="18" charset="0"/>
              </a:rPr>
              <a:t>Call 911.</a:t>
            </a:r>
          </a:p>
          <a:p>
            <a:pPr marL="457200" indent="-457200">
              <a:buClr>
                <a:schemeClr val="accent3"/>
              </a:buClr>
              <a:buSzPct val="125000"/>
              <a:buFont typeface="+mj-lt"/>
              <a:buAutoNum type="arabicPeriod"/>
            </a:pPr>
            <a:r>
              <a:rPr lang="en-US" sz="2000" kern="100" dirty="0">
                <a:effectLst/>
                <a:ea typeface="Calibri" panose="020F0502020204030204" pitchFamily="34" charset="0"/>
                <a:cs typeface="Times New Roman" panose="02020603050405020304" pitchFamily="18" charset="0"/>
              </a:rPr>
              <a:t>Administer naloxone.</a:t>
            </a:r>
          </a:p>
          <a:p>
            <a:pPr marL="457200" indent="-457200">
              <a:buClr>
                <a:schemeClr val="accent3"/>
              </a:buClr>
              <a:buSzPct val="125000"/>
              <a:buFont typeface="+mj-lt"/>
              <a:buAutoNum type="arabicPeriod"/>
            </a:pPr>
            <a:r>
              <a:rPr lang="en-US" sz="2000" kern="100" dirty="0">
                <a:effectLst/>
                <a:ea typeface="Calibri" panose="020F0502020204030204" pitchFamily="34" charset="0"/>
                <a:cs typeface="Times New Roman" panose="02020603050405020304" pitchFamily="18" charset="0"/>
              </a:rPr>
              <a:t>Do rescue breathing, if trained.</a:t>
            </a:r>
          </a:p>
          <a:p>
            <a:pPr marL="457200" indent="-457200">
              <a:buClr>
                <a:schemeClr val="accent3"/>
              </a:buClr>
              <a:buSzPct val="125000"/>
              <a:buFont typeface="+mj-lt"/>
              <a:buAutoNum type="arabicPeriod"/>
            </a:pPr>
            <a:r>
              <a:rPr lang="en-US" sz="2000" kern="100" dirty="0">
                <a:effectLst/>
                <a:ea typeface="Calibri" panose="020F0502020204030204" pitchFamily="34" charset="0"/>
                <a:cs typeface="Times New Roman" panose="02020603050405020304" pitchFamily="18" charset="0"/>
              </a:rPr>
              <a:t>Stay with the person. Wait for emergency responders.</a:t>
            </a:r>
          </a:p>
        </p:txBody>
      </p:sp>
    </p:spTree>
    <p:extLst>
      <p:ext uri="{BB962C8B-B14F-4D97-AF65-F5344CB8AC3E}">
        <p14:creationId xmlns:p14="http://schemas.microsoft.com/office/powerpoint/2010/main" val="3677489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F045-7D18-2CBF-52B6-5D09560F1046}"/>
              </a:ext>
            </a:extLst>
          </p:cNvPr>
          <p:cNvSpPr>
            <a:spLocks noGrp="1"/>
          </p:cNvSpPr>
          <p:nvPr>
            <p:ph type="title"/>
          </p:nvPr>
        </p:nvSpPr>
        <p:spPr>
          <a:xfrm>
            <a:off x="575310" y="278129"/>
            <a:ext cx="3862220" cy="1631353"/>
          </a:xfrm>
        </p:spPr>
        <p:txBody>
          <a:bodyPr/>
          <a:lstStyle/>
          <a:p>
            <a:r>
              <a:rPr lang="en-US" dirty="0"/>
              <a:t>Administering naloxone </a:t>
            </a:r>
          </a:p>
        </p:txBody>
      </p:sp>
      <p:sp>
        <p:nvSpPr>
          <p:cNvPr id="3" name="Content Placeholder 2">
            <a:extLst>
              <a:ext uri="{FF2B5EF4-FFF2-40B4-BE49-F238E27FC236}">
                <a16:creationId xmlns:a16="http://schemas.microsoft.com/office/drawing/2014/main" id="{9ED1B6CA-C65D-C692-9423-635042A3983D}"/>
              </a:ext>
            </a:extLst>
          </p:cNvPr>
          <p:cNvSpPr>
            <a:spLocks noGrp="1"/>
          </p:cNvSpPr>
          <p:nvPr>
            <p:ph sz="quarter" idx="16"/>
          </p:nvPr>
        </p:nvSpPr>
        <p:spPr>
          <a:xfrm>
            <a:off x="594359" y="2438400"/>
            <a:ext cx="5797475" cy="3890685"/>
          </a:xfrm>
        </p:spPr>
        <p:txBody>
          <a:bodyPr>
            <a:noAutofit/>
          </a:bodyPr>
          <a:lstStyle/>
          <a:p>
            <a:r>
              <a:rPr lang="en-US" dirty="0"/>
              <a:t>Administer naloxone as soon as possible. It’s safe to use even if they aren’t overdosing.</a:t>
            </a:r>
          </a:p>
          <a:p>
            <a:r>
              <a:rPr lang="en-US" dirty="0"/>
              <a:t>Peel off the wrapper, tilt their head back, place it in their nose and press to spray.</a:t>
            </a:r>
          </a:p>
          <a:p>
            <a:r>
              <a:rPr lang="en-US" dirty="0"/>
              <a:t>If they are still unresponsive after two to three minutes, use another dose in the other nostril.</a:t>
            </a:r>
          </a:p>
          <a:p>
            <a:r>
              <a:rPr lang="en-US" dirty="0"/>
              <a:t>Use multiple doses if you need to until emergency responders arrive.</a:t>
            </a:r>
          </a:p>
          <a:p>
            <a:r>
              <a:rPr lang="en-US" dirty="0"/>
              <a:t>Monitor them after administering naloxone.</a:t>
            </a:r>
          </a:p>
        </p:txBody>
      </p:sp>
      <p:pic>
        <p:nvPicPr>
          <p:cNvPr id="6" name="Picture Placeholder 5">
            <a:extLst>
              <a:ext uri="{FF2B5EF4-FFF2-40B4-BE49-F238E27FC236}">
                <a16:creationId xmlns:a16="http://schemas.microsoft.com/office/drawing/2014/main" id="{33C53904-8570-C4E9-EC5F-7728ECBE467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8457" b="8457"/>
          <a:stretch/>
        </p:blipFill>
        <p:spPr>
          <a:xfrm>
            <a:off x="6712585" y="0"/>
            <a:ext cx="5501640" cy="6858000"/>
          </a:xfrm>
        </p:spPr>
      </p:pic>
      <p:cxnSp>
        <p:nvCxnSpPr>
          <p:cNvPr id="4" name="Straight Connector 3">
            <a:extLst>
              <a:ext uri="{FF2B5EF4-FFF2-40B4-BE49-F238E27FC236}">
                <a16:creationId xmlns:a16="http://schemas.microsoft.com/office/drawing/2014/main" id="{B06F2144-71C2-69F3-B7BC-ED6B360AF775}"/>
              </a:ext>
              <a:ext uri="{C183D7F6-B498-43B3-948B-1728B52AA6E4}">
                <adec:decorative xmlns:adec="http://schemas.microsoft.com/office/drawing/2017/decorative" val="1"/>
              </a:ext>
            </a:extLst>
          </p:cNvPr>
          <p:cNvCxnSpPr>
            <a:cxnSpLocks/>
          </p:cNvCxnSpPr>
          <p:nvPr/>
        </p:nvCxnSpPr>
        <p:spPr>
          <a:xfrm>
            <a:off x="575310" y="2251734"/>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182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8AC5-B875-B3F8-13EE-3FA2451B9258}"/>
              </a:ext>
            </a:extLst>
          </p:cNvPr>
          <p:cNvSpPr>
            <a:spLocks noGrp="1"/>
          </p:cNvSpPr>
          <p:nvPr>
            <p:ph type="title"/>
          </p:nvPr>
        </p:nvSpPr>
        <p:spPr/>
        <p:txBody>
          <a:bodyPr anchor="b">
            <a:normAutofit/>
          </a:bodyPr>
          <a:lstStyle/>
          <a:p>
            <a:r>
              <a:rPr lang="en-US" dirty="0"/>
              <a:t>How naloxone works</a:t>
            </a:r>
          </a:p>
        </p:txBody>
      </p:sp>
      <p:sp>
        <p:nvSpPr>
          <p:cNvPr id="7" name="Content Placeholder 6">
            <a:extLst>
              <a:ext uri="{FF2B5EF4-FFF2-40B4-BE49-F238E27FC236}">
                <a16:creationId xmlns:a16="http://schemas.microsoft.com/office/drawing/2014/main" id="{C5ECF7E8-7B6A-D013-F9C7-9A0CF7BAD1BD}"/>
              </a:ext>
            </a:extLst>
          </p:cNvPr>
          <p:cNvSpPr>
            <a:spLocks noGrp="1"/>
          </p:cNvSpPr>
          <p:nvPr>
            <p:ph sz="quarter" idx="13"/>
          </p:nvPr>
        </p:nvSpPr>
        <p:spPr>
          <a:xfrm>
            <a:off x="595523" y="2676525"/>
            <a:ext cx="5746750" cy="3507459"/>
          </a:xfrm>
        </p:spPr>
        <p:txBody>
          <a:bodyPr/>
          <a:lstStyle/>
          <a:p>
            <a:pPr marL="0" indent="0">
              <a:buNone/>
            </a:pPr>
            <a:r>
              <a:rPr lang="en-US" sz="2000" dirty="0"/>
              <a:t>Naloxone is an </a:t>
            </a:r>
            <a:r>
              <a:rPr lang="en-US" sz="2400" dirty="0">
                <a:solidFill>
                  <a:schemeClr val="accent3"/>
                </a:solidFill>
                <a:latin typeface="+mj-lt"/>
              </a:rPr>
              <a:t>opioid overdose reversal drug</a:t>
            </a:r>
            <a:r>
              <a:rPr lang="en-US" sz="2000" dirty="0"/>
              <a:t>. It’s safe and non-addictive.</a:t>
            </a:r>
          </a:p>
          <a:p>
            <a:pPr marL="0" indent="0">
              <a:buNone/>
            </a:pPr>
            <a:r>
              <a:rPr lang="en-US" sz="2000" dirty="0"/>
              <a:t>Most commonly, it’s a nasal spray. You can also get it as injection.</a:t>
            </a:r>
          </a:p>
          <a:p>
            <a:pPr marL="0" indent="0">
              <a:buNone/>
            </a:pPr>
            <a:r>
              <a:rPr lang="en-US" sz="2000" dirty="0"/>
              <a:t>It binds with opioids and </a:t>
            </a:r>
            <a:r>
              <a:rPr lang="en-US" sz="2400" dirty="0">
                <a:solidFill>
                  <a:schemeClr val="accent3"/>
                </a:solidFill>
                <a:latin typeface="+mj-lt"/>
              </a:rPr>
              <a:t>blocks the effects</a:t>
            </a:r>
            <a:r>
              <a:rPr lang="en-US" sz="2000" dirty="0"/>
              <a:t> on your system.</a:t>
            </a:r>
          </a:p>
          <a:p>
            <a:pPr marL="0" indent="0">
              <a:buNone/>
            </a:pPr>
            <a:r>
              <a:rPr lang="en-US" sz="2000" dirty="0"/>
              <a:t>If there are no opioids present, it does nothing. </a:t>
            </a:r>
            <a:r>
              <a:rPr lang="en-US" sz="2400" dirty="0">
                <a:solidFill>
                  <a:schemeClr val="accent3"/>
                </a:solidFill>
                <a:latin typeface="+mj-lt"/>
              </a:rPr>
              <a:t>You can’t overdose on naloxone</a:t>
            </a:r>
            <a:r>
              <a:rPr lang="en-US" sz="2000" dirty="0"/>
              <a:t>, and people often need multiple doses.</a:t>
            </a:r>
          </a:p>
        </p:txBody>
      </p:sp>
      <p:pic>
        <p:nvPicPr>
          <p:cNvPr id="13" name="Picture 12" descr="A person holding a white object&#10;&#10;AI-generated content may be incorrect.">
            <a:extLst>
              <a:ext uri="{FF2B5EF4-FFF2-40B4-BE49-F238E27FC236}">
                <a16:creationId xmlns:a16="http://schemas.microsoft.com/office/drawing/2014/main" id="{845D4163-3427-686E-D679-2F3558625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0797" y="2803167"/>
            <a:ext cx="2235025" cy="3352537"/>
          </a:xfrm>
          <a:prstGeom prst="rect">
            <a:avLst/>
          </a:prstGeom>
        </p:spPr>
      </p:pic>
      <p:pic>
        <p:nvPicPr>
          <p:cNvPr id="11" name="Content Placeholder 10" descr="A hand holding a syringe with a label&#10;&#10;AI-generated content may be incorrect.">
            <a:extLst>
              <a:ext uri="{FF2B5EF4-FFF2-40B4-BE49-F238E27FC236}">
                <a16:creationId xmlns:a16="http://schemas.microsoft.com/office/drawing/2014/main" id="{33B2348A-1430-0337-DF0B-7B0EFE8083D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l="12713" r="42842"/>
          <a:stretch/>
        </p:blipFill>
        <p:spPr>
          <a:xfrm>
            <a:off x="6606006" y="2803167"/>
            <a:ext cx="2235025" cy="3352536"/>
          </a:xfrm>
        </p:spPr>
      </p:pic>
    </p:spTree>
    <p:extLst>
      <p:ext uri="{BB962C8B-B14F-4D97-AF65-F5344CB8AC3E}">
        <p14:creationId xmlns:p14="http://schemas.microsoft.com/office/powerpoint/2010/main" val="2542300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lking on a beach&#10;&#10;AI-generated content may be incorrect.">
            <a:extLst>
              <a:ext uri="{FF2B5EF4-FFF2-40B4-BE49-F238E27FC236}">
                <a16:creationId xmlns:a16="http://schemas.microsoft.com/office/drawing/2014/main" id="{87FC36D8-52B6-7084-00EF-0147DE84ECCB}"/>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264"/>
          <a:stretch/>
        </p:blipFill>
        <p:spPr>
          <a:xfrm>
            <a:off x="0" y="-67236"/>
            <a:ext cx="12192000" cy="6925236"/>
          </a:xfrm>
          <a:prstGeom prst="rect">
            <a:avLst/>
          </a:prstGeo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1029148" y="400110"/>
            <a:ext cx="5156500" cy="3291840"/>
          </a:xfrm>
        </p:spPr>
        <p:txBody>
          <a:bodyPr/>
          <a:lstStyle/>
          <a:p>
            <a:r>
              <a:rPr lang="en-US" dirty="0"/>
              <a:t>Safety and Response Strategies</a:t>
            </a:r>
          </a:p>
        </p:txBody>
      </p:sp>
      <p:sp>
        <p:nvSpPr>
          <p:cNvPr id="14" name="Rectangle 13">
            <a:extLst>
              <a:ext uri="{FF2B5EF4-FFF2-40B4-BE49-F238E27FC236}">
                <a16:creationId xmlns:a16="http://schemas.microsoft.com/office/drawing/2014/main" id="{5A02D96B-628C-A2EE-0438-B89C967DA68C}"/>
              </a:ext>
              <a:ext uri="{C183D7F6-B498-43B3-948B-1728B52AA6E4}">
                <adec:decorative xmlns:adec="http://schemas.microsoft.com/office/drawing/2017/decorative" val="1"/>
              </a:ext>
            </a:extLst>
          </p:cNvPr>
          <p:cNvSpPr/>
          <p:nvPr/>
        </p:nvSpPr>
        <p:spPr>
          <a:xfrm>
            <a:off x="1029148" y="3907020"/>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991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D29B5-1B58-809F-FEA7-B82105E94664}"/>
              </a:ext>
            </a:extLst>
          </p:cNvPr>
          <p:cNvSpPr>
            <a:spLocks noGrp="1"/>
          </p:cNvSpPr>
          <p:nvPr>
            <p:ph type="title"/>
          </p:nvPr>
        </p:nvSpPr>
        <p:spPr>
          <a:xfrm>
            <a:off x="594361" y="359901"/>
            <a:ext cx="5734722" cy="1593507"/>
          </a:xfrm>
        </p:spPr>
        <p:txBody>
          <a:bodyPr/>
          <a:lstStyle/>
          <a:p>
            <a:r>
              <a:rPr lang="en-US" dirty="0"/>
              <a:t>If you suspect a substance may contain fentanyl</a:t>
            </a:r>
          </a:p>
        </p:txBody>
      </p:sp>
      <p:pic>
        <p:nvPicPr>
          <p:cNvPr id="6" name="Content Placeholder 5" descr="A hand in blue glove holding a bag of white powder&#10;&#10;AI-generated content may be incorrect.">
            <a:extLst>
              <a:ext uri="{FF2B5EF4-FFF2-40B4-BE49-F238E27FC236}">
                <a16:creationId xmlns:a16="http://schemas.microsoft.com/office/drawing/2014/main" id="{A1FA5B40-89C4-EB93-65E1-4E8CE86774C7}"/>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4360" y="2728119"/>
            <a:ext cx="5373032" cy="3709987"/>
          </a:xfrm>
        </p:spPr>
      </p:pic>
      <p:sp>
        <p:nvSpPr>
          <p:cNvPr id="3" name="Content Placeholder 2">
            <a:extLst>
              <a:ext uri="{FF2B5EF4-FFF2-40B4-BE49-F238E27FC236}">
                <a16:creationId xmlns:a16="http://schemas.microsoft.com/office/drawing/2014/main" id="{8B599B60-BF79-A832-6AD4-6C6FC6CE4317}"/>
              </a:ext>
            </a:extLst>
          </p:cNvPr>
          <p:cNvSpPr>
            <a:spLocks noGrp="1"/>
          </p:cNvSpPr>
          <p:nvPr>
            <p:ph sz="quarter" idx="4294967295"/>
          </p:nvPr>
        </p:nvSpPr>
        <p:spPr>
          <a:xfrm>
            <a:off x="6224610" y="4338918"/>
            <a:ext cx="4694402" cy="2099188"/>
          </a:xfrm>
        </p:spPr>
        <p:txBody>
          <a:bodyPr>
            <a:normAutofit/>
          </a:bodyPr>
          <a:lstStyle/>
          <a:p>
            <a:pPr marL="0" indent="0">
              <a:buNone/>
            </a:pPr>
            <a:r>
              <a:rPr lang="en-US" sz="2000" dirty="0"/>
              <a:t>Avoid actions that may cause powder to become airborne.</a:t>
            </a:r>
          </a:p>
          <a:p>
            <a:pPr marL="0" indent="0">
              <a:buNone/>
            </a:pPr>
            <a:r>
              <a:rPr lang="en-US" sz="2000" dirty="0"/>
              <a:t>Assume nearby surfaces are contaminated, so your hands are.</a:t>
            </a:r>
          </a:p>
          <a:p>
            <a:pPr marL="0" indent="0">
              <a:buNone/>
            </a:pPr>
            <a:r>
              <a:rPr lang="en-US" sz="2000" dirty="0"/>
              <a:t>Treat it like cayenne pepper. Don’t rub your eyes or scratch your skin.</a:t>
            </a:r>
          </a:p>
        </p:txBody>
      </p:sp>
    </p:spTree>
    <p:extLst>
      <p:ext uri="{BB962C8B-B14F-4D97-AF65-F5344CB8AC3E}">
        <p14:creationId xmlns:p14="http://schemas.microsoft.com/office/powerpoint/2010/main" val="3088225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F045-7D18-2CBF-52B6-5D09560F1046}"/>
              </a:ext>
            </a:extLst>
          </p:cNvPr>
          <p:cNvSpPr>
            <a:spLocks noGrp="1"/>
          </p:cNvSpPr>
          <p:nvPr>
            <p:ph type="title"/>
          </p:nvPr>
        </p:nvSpPr>
        <p:spPr>
          <a:xfrm>
            <a:off x="575309" y="278129"/>
            <a:ext cx="4767655" cy="1668193"/>
          </a:xfrm>
        </p:spPr>
        <p:txBody>
          <a:bodyPr/>
          <a:lstStyle/>
          <a:p>
            <a:r>
              <a:rPr lang="en-US" dirty="0"/>
              <a:t>If you think you’ve been exposed to fentanyl</a:t>
            </a:r>
          </a:p>
        </p:txBody>
      </p:sp>
      <p:sp>
        <p:nvSpPr>
          <p:cNvPr id="3" name="Content Placeholder 2">
            <a:extLst>
              <a:ext uri="{FF2B5EF4-FFF2-40B4-BE49-F238E27FC236}">
                <a16:creationId xmlns:a16="http://schemas.microsoft.com/office/drawing/2014/main" id="{9ED1B6CA-C65D-C692-9423-635042A3983D}"/>
              </a:ext>
            </a:extLst>
          </p:cNvPr>
          <p:cNvSpPr>
            <a:spLocks noGrp="1"/>
          </p:cNvSpPr>
          <p:nvPr>
            <p:ph sz="quarter" idx="16"/>
          </p:nvPr>
        </p:nvSpPr>
        <p:spPr>
          <a:xfrm>
            <a:off x="594359" y="2419490"/>
            <a:ext cx="5797475" cy="3909596"/>
          </a:xfrm>
        </p:spPr>
        <p:txBody>
          <a:bodyPr>
            <a:noAutofit/>
          </a:bodyPr>
          <a:lstStyle/>
          <a:p>
            <a:r>
              <a:rPr lang="en-US" sz="2400" dirty="0">
                <a:solidFill>
                  <a:schemeClr val="accent3"/>
                </a:solidFill>
                <a:latin typeface="+mj-lt"/>
              </a:rPr>
              <a:t>Don’t panic</a:t>
            </a:r>
            <a:r>
              <a:rPr lang="en-US" dirty="0"/>
              <a:t>. Absorption through intact skin</a:t>
            </a:r>
            <a:br>
              <a:rPr lang="en-US" dirty="0"/>
            </a:br>
            <a:r>
              <a:rPr lang="en-US" dirty="0"/>
              <a:t>is unlikely.</a:t>
            </a:r>
          </a:p>
          <a:p>
            <a:r>
              <a:rPr lang="en-US" dirty="0"/>
              <a:t>If you think you inhaled powder, </a:t>
            </a:r>
            <a:r>
              <a:rPr lang="en-US" sz="2400" dirty="0">
                <a:solidFill>
                  <a:schemeClr val="accent3"/>
                </a:solidFill>
                <a:latin typeface="+mj-lt"/>
              </a:rPr>
              <a:t>move to fresh air </a:t>
            </a:r>
            <a:r>
              <a:rPr lang="en-US" dirty="0"/>
              <a:t>and </a:t>
            </a:r>
            <a:r>
              <a:rPr lang="en-US" sz="2400" dirty="0">
                <a:solidFill>
                  <a:schemeClr val="accent3"/>
                </a:solidFill>
                <a:latin typeface="+mj-lt"/>
              </a:rPr>
              <a:t>monitor for symptoms</a:t>
            </a:r>
            <a:r>
              <a:rPr lang="en-US" dirty="0"/>
              <a:t>.</a:t>
            </a:r>
          </a:p>
          <a:p>
            <a:r>
              <a:rPr lang="en-US" dirty="0"/>
              <a:t>If you suspect your clothing is contaminated, carefully remove it. Place it in a sealed plastic bag to prevent further spread. Wash it separately from other items.</a:t>
            </a:r>
          </a:p>
          <a:p>
            <a:r>
              <a:rPr lang="en-US" sz="2400" dirty="0">
                <a:solidFill>
                  <a:schemeClr val="accent3"/>
                </a:solidFill>
                <a:latin typeface="+mj-lt"/>
              </a:rPr>
              <a:t>Wash your hands </a:t>
            </a:r>
            <a:r>
              <a:rPr lang="en-US" dirty="0"/>
              <a:t>or any affected area with cool water and soap if available. </a:t>
            </a:r>
            <a:r>
              <a:rPr lang="en-US" sz="2400" dirty="0">
                <a:solidFill>
                  <a:schemeClr val="accent3"/>
                </a:solidFill>
                <a:latin typeface="+mj-lt"/>
              </a:rPr>
              <a:t>Don’t use hand sanitizers </a:t>
            </a:r>
            <a:r>
              <a:rPr lang="en-US" dirty="0"/>
              <a:t>as they can enhance absorption.</a:t>
            </a:r>
          </a:p>
        </p:txBody>
      </p:sp>
      <p:pic>
        <p:nvPicPr>
          <p:cNvPr id="6" name="Picture Placeholder 5">
            <a:extLst>
              <a:ext uri="{FF2B5EF4-FFF2-40B4-BE49-F238E27FC236}">
                <a16:creationId xmlns:a16="http://schemas.microsoft.com/office/drawing/2014/main" id="{33C53904-8570-C4E9-EC5F-7728ECBE467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7371" r="17371"/>
          <a:stretch/>
        </p:blipFill>
        <p:spPr>
          <a:xfrm>
            <a:off x="6712585" y="0"/>
            <a:ext cx="5501640" cy="6858000"/>
          </a:xfrm>
        </p:spPr>
      </p:pic>
      <p:cxnSp>
        <p:nvCxnSpPr>
          <p:cNvPr id="5" name="Straight Connector 4">
            <a:extLst>
              <a:ext uri="{FF2B5EF4-FFF2-40B4-BE49-F238E27FC236}">
                <a16:creationId xmlns:a16="http://schemas.microsoft.com/office/drawing/2014/main" id="{9C0D4B86-FEF4-5086-D7A6-84E28C61D099}"/>
              </a:ext>
              <a:ext uri="{C183D7F6-B498-43B3-948B-1728B52AA6E4}">
                <adec:decorative xmlns:adec="http://schemas.microsoft.com/office/drawing/2017/decorative" val="1"/>
              </a:ext>
            </a:extLst>
          </p:cNvPr>
          <p:cNvCxnSpPr>
            <a:cxnSpLocks/>
          </p:cNvCxnSpPr>
          <p:nvPr/>
        </p:nvCxnSpPr>
        <p:spPr>
          <a:xfrm>
            <a:off x="594359" y="2288486"/>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2409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F354-3A6F-E602-2F3C-8847BED9E0DD}"/>
              </a:ext>
            </a:extLst>
          </p:cNvPr>
          <p:cNvSpPr>
            <a:spLocks noGrp="1"/>
          </p:cNvSpPr>
          <p:nvPr>
            <p:ph type="ctrTitle"/>
          </p:nvPr>
        </p:nvSpPr>
        <p:spPr>
          <a:xfrm>
            <a:off x="6299835" y="430529"/>
            <a:ext cx="5486400" cy="2109378"/>
          </a:xfrm>
        </p:spPr>
        <p:txBody>
          <a:bodyPr anchor="b">
            <a:normAutofit/>
          </a:bodyPr>
          <a:lstStyle/>
          <a:p>
            <a:r>
              <a:rPr lang="en-US" dirty="0"/>
              <a:t>Your safety</a:t>
            </a:r>
            <a:br>
              <a:rPr lang="en-US" dirty="0"/>
            </a:br>
            <a:r>
              <a:rPr lang="en-US" dirty="0"/>
              <a:t>comes first.</a:t>
            </a:r>
          </a:p>
        </p:txBody>
      </p:sp>
      <p:pic>
        <p:nvPicPr>
          <p:cNvPr id="8" name="Picture Placeholder 7" descr="A person and person standing in front of a shelf&#10;&#10;AI-generated content may be incorrect.">
            <a:extLst>
              <a:ext uri="{FF2B5EF4-FFF2-40B4-BE49-F238E27FC236}">
                <a16:creationId xmlns:a16="http://schemas.microsoft.com/office/drawing/2014/main" id="{54D2FDA6-C5A5-A8B9-9D29-7C1E102B5A0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2960" r="22959" b="-1"/>
          <a:stretch>
            <a:fillRect/>
          </a:stretch>
        </p:blipFill>
        <p:spPr>
          <a:xfrm>
            <a:off x="20" y="-11113"/>
            <a:ext cx="5791180" cy="6880226"/>
          </a:xfrm>
          <a:noFill/>
        </p:spPr>
      </p:pic>
      <p:sp>
        <p:nvSpPr>
          <p:cNvPr id="3" name="Content Placeholder 2">
            <a:extLst>
              <a:ext uri="{FF2B5EF4-FFF2-40B4-BE49-F238E27FC236}">
                <a16:creationId xmlns:a16="http://schemas.microsoft.com/office/drawing/2014/main" id="{19C6FD2F-CF19-B3B6-55F3-31C331C01224}"/>
              </a:ext>
            </a:extLst>
          </p:cNvPr>
          <p:cNvSpPr>
            <a:spLocks noGrp="1"/>
          </p:cNvSpPr>
          <p:nvPr>
            <p:ph type="body" sz="quarter" idx="11"/>
          </p:nvPr>
        </p:nvSpPr>
        <p:spPr>
          <a:xfrm>
            <a:off x="6299835" y="3049871"/>
            <a:ext cx="5486400" cy="3164651"/>
          </a:xfrm>
        </p:spPr>
        <p:txBody>
          <a:bodyPr>
            <a:normAutofit/>
          </a:bodyPr>
          <a:lstStyle/>
          <a:p>
            <a:r>
              <a:rPr lang="en-US" sz="2000" b="0" dirty="0">
                <a:solidFill>
                  <a:schemeClr val="bg1"/>
                </a:solidFill>
              </a:rPr>
              <a:t>Practical safety and prevention strategies for your organization:</a:t>
            </a:r>
          </a:p>
          <a:p>
            <a:pPr marL="342900" indent="-342900">
              <a:buClr>
                <a:schemeClr val="accent3"/>
              </a:buClr>
              <a:buSzPct val="120000"/>
              <a:buFont typeface="Wingdings" panose="05000000000000000000" pitchFamily="2" charset="2"/>
              <a:buChar char="ü"/>
            </a:pPr>
            <a:r>
              <a:rPr lang="en-US" sz="2000" b="0" dirty="0">
                <a:solidFill>
                  <a:schemeClr val="bg1"/>
                </a:solidFill>
              </a:rPr>
              <a:t>Train your staff on naloxone.</a:t>
            </a:r>
          </a:p>
          <a:p>
            <a:pPr marL="342900" indent="-342900">
              <a:buClr>
                <a:schemeClr val="accent3"/>
              </a:buClr>
              <a:buSzPct val="120000"/>
              <a:buFont typeface="Wingdings" panose="05000000000000000000" pitchFamily="2" charset="2"/>
              <a:buChar char="ü"/>
            </a:pPr>
            <a:r>
              <a:rPr lang="en-US" sz="2000" b="0" dirty="0">
                <a:solidFill>
                  <a:schemeClr val="bg1"/>
                </a:solidFill>
              </a:rPr>
              <a:t>Post overdose response protocols.</a:t>
            </a:r>
          </a:p>
          <a:p>
            <a:pPr marL="342900" indent="-342900">
              <a:buClr>
                <a:schemeClr val="accent3"/>
              </a:buClr>
              <a:buSzPct val="120000"/>
              <a:buFont typeface="Wingdings" panose="05000000000000000000" pitchFamily="2" charset="2"/>
              <a:buChar char="ü"/>
            </a:pPr>
            <a:r>
              <a:rPr lang="en-US" sz="2000" b="0" dirty="0">
                <a:solidFill>
                  <a:schemeClr val="bg1"/>
                </a:solidFill>
              </a:rPr>
              <a:t>Build partnerships with local health departments and harm reduction groups.</a:t>
            </a:r>
          </a:p>
          <a:p>
            <a:pPr marL="342900" indent="-342900">
              <a:buClr>
                <a:schemeClr val="accent3"/>
              </a:buClr>
              <a:buSzPct val="120000"/>
              <a:buFont typeface="Wingdings" panose="05000000000000000000" pitchFamily="2" charset="2"/>
              <a:buChar char="ü"/>
            </a:pPr>
            <a:r>
              <a:rPr lang="en-US" sz="2000" b="0" dirty="0">
                <a:solidFill>
                  <a:schemeClr val="bg1"/>
                </a:solidFill>
              </a:rPr>
              <a:t>Provide education on risks of counterfeit pills.</a:t>
            </a:r>
          </a:p>
          <a:p>
            <a:pPr marL="342900" indent="-342900">
              <a:buClr>
                <a:schemeClr val="accent3"/>
              </a:buClr>
              <a:buSzPct val="120000"/>
              <a:buFont typeface="Wingdings" panose="05000000000000000000" pitchFamily="2" charset="2"/>
              <a:buChar char="ü"/>
            </a:pPr>
            <a:r>
              <a:rPr lang="en-US" sz="2000" b="0" dirty="0">
                <a:solidFill>
                  <a:schemeClr val="bg1"/>
                </a:solidFill>
              </a:rPr>
              <a:t>Promote stigma-free support and recovery resources.</a:t>
            </a:r>
          </a:p>
        </p:txBody>
      </p:sp>
    </p:spTree>
    <p:extLst>
      <p:ext uri="{BB962C8B-B14F-4D97-AF65-F5344CB8AC3E}">
        <p14:creationId xmlns:p14="http://schemas.microsoft.com/office/powerpoint/2010/main" val="3983114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and holding a white pill&#10;&#10;AI-generated content may be incorrect.">
            <a:extLst>
              <a:ext uri="{FF2B5EF4-FFF2-40B4-BE49-F238E27FC236}">
                <a16:creationId xmlns:a16="http://schemas.microsoft.com/office/drawing/2014/main" id="{D0BB2DDE-F9B6-06A9-86A2-6942012600B8}"/>
              </a:ext>
            </a:extLst>
          </p:cNvPr>
          <p:cNvPicPr>
            <a:picLocks noChangeAspect="1"/>
          </p:cNvPicPr>
          <p:nvPr/>
        </p:nvPicPr>
        <p:blipFill>
          <a:blip r:embed="rId3">
            <a:extLst>
              <a:ext uri="{28A0092B-C50C-407E-A947-70E740481C1C}">
                <a14:useLocalDpi xmlns:a14="http://schemas.microsoft.com/office/drawing/2010/main" val="0"/>
              </a:ext>
            </a:extLst>
          </a:blip>
          <a:srcRect l="19929" t="14846" b="17667"/>
          <a:stretch/>
        </p:blipFill>
        <p:spPr>
          <a:xfrm>
            <a:off x="0" y="0"/>
            <a:ext cx="12192000" cy="6858000"/>
          </a:xfrm>
          <a:prstGeom prst="rect">
            <a:avLst/>
          </a:prstGeo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793454" y="1332445"/>
            <a:ext cx="5022029" cy="3291840"/>
          </a:xfrm>
        </p:spPr>
        <p:txBody>
          <a:bodyPr/>
          <a:lstStyle/>
          <a:p>
            <a:r>
              <a:rPr lang="en-US" dirty="0"/>
              <a:t>Common Concerns About Fentanyl &amp; Naloxone</a:t>
            </a:r>
          </a:p>
        </p:txBody>
      </p:sp>
      <p:sp>
        <p:nvSpPr>
          <p:cNvPr id="2" name="Rectangle 1">
            <a:extLst>
              <a:ext uri="{FF2B5EF4-FFF2-40B4-BE49-F238E27FC236}">
                <a16:creationId xmlns:a16="http://schemas.microsoft.com/office/drawing/2014/main" id="{5B511139-B37F-81AB-7727-77ED1BE3A3D1}"/>
              </a:ext>
              <a:ext uri="{C183D7F6-B498-43B3-948B-1728B52AA6E4}">
                <adec:decorative xmlns:adec="http://schemas.microsoft.com/office/drawing/2017/decorative" val="1"/>
              </a:ext>
            </a:extLst>
          </p:cNvPr>
          <p:cNvSpPr/>
          <p:nvPr/>
        </p:nvSpPr>
        <p:spPr>
          <a:xfrm>
            <a:off x="6793454" y="4812460"/>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3063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930924E-C127-0583-8586-0CD4C9AA036E}"/>
              </a:ext>
            </a:extLst>
          </p:cNvPr>
          <p:cNvSpPr/>
          <p:nvPr/>
        </p:nvSpPr>
        <p:spPr>
          <a:xfrm>
            <a:off x="519953" y="654424"/>
            <a:ext cx="2312894" cy="57374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1FA7-DAF7-3E91-8B5B-015399504065}"/>
              </a:ext>
            </a:extLst>
          </p:cNvPr>
          <p:cNvSpPr>
            <a:spLocks noGrp="1"/>
          </p:cNvSpPr>
          <p:nvPr>
            <p:ph type="title"/>
          </p:nvPr>
        </p:nvSpPr>
        <p:spPr>
          <a:xfrm>
            <a:off x="594361" y="278129"/>
            <a:ext cx="8926158" cy="1494596"/>
          </a:xfrm>
        </p:spPr>
        <p:txBody>
          <a:bodyPr/>
          <a:lstStyle/>
          <a:p>
            <a:r>
              <a:rPr lang="en-US" dirty="0">
                <a:solidFill>
                  <a:schemeClr val="tx1"/>
                </a:solidFill>
              </a:rPr>
              <a:t>Myth #1  </a:t>
            </a:r>
            <a:r>
              <a:rPr lang="en-US" dirty="0"/>
              <a:t>Skin exposure to fentanyl can cause an overdose.</a:t>
            </a:r>
          </a:p>
        </p:txBody>
      </p:sp>
      <p:sp>
        <p:nvSpPr>
          <p:cNvPr id="3" name="Content Placeholder 2">
            <a:extLst>
              <a:ext uri="{FF2B5EF4-FFF2-40B4-BE49-F238E27FC236}">
                <a16:creationId xmlns:a16="http://schemas.microsoft.com/office/drawing/2014/main" id="{92EDA960-C733-51B6-7057-6EC54A9F85AB}"/>
              </a:ext>
            </a:extLst>
          </p:cNvPr>
          <p:cNvSpPr>
            <a:spLocks noGrp="1"/>
          </p:cNvSpPr>
          <p:nvPr>
            <p:ph sz="quarter" idx="15"/>
          </p:nvPr>
        </p:nvSpPr>
        <p:spPr/>
        <p:txBody>
          <a:bodyPr/>
          <a:lstStyle/>
          <a:p>
            <a:r>
              <a:rPr lang="en-US" dirty="0"/>
              <a:t>Skin exposure to fentanyl poses little risk.</a:t>
            </a:r>
          </a:p>
          <a:p>
            <a:r>
              <a:rPr lang="en-US" dirty="0"/>
              <a:t>If you think you’ve been exposed to fentanyl, it’s a good idea to:</a:t>
            </a:r>
          </a:p>
          <a:p>
            <a:pPr marL="626364" lvl="1" indent="-342900">
              <a:buClr>
                <a:schemeClr val="accent3"/>
              </a:buClr>
              <a:buSzPct val="120000"/>
              <a:buFont typeface="Wingdings" panose="05000000000000000000" pitchFamily="2" charset="2"/>
              <a:buChar char="ü"/>
            </a:pPr>
            <a:r>
              <a:rPr lang="en-US" dirty="0"/>
              <a:t>Wash your hands.</a:t>
            </a:r>
          </a:p>
          <a:p>
            <a:pPr marL="626364" lvl="1" indent="-342900">
              <a:buClr>
                <a:schemeClr val="accent3"/>
              </a:buClr>
              <a:buSzPct val="120000"/>
              <a:buFont typeface="Wingdings" panose="05000000000000000000" pitchFamily="2" charset="2"/>
              <a:buChar char="ü"/>
            </a:pPr>
            <a:r>
              <a:rPr lang="en-US" dirty="0"/>
              <a:t>Avoid scratching yourself.</a:t>
            </a:r>
          </a:p>
        </p:txBody>
      </p:sp>
      <p:pic>
        <p:nvPicPr>
          <p:cNvPr id="6" name="Content Placeholder 5" descr="A person washing their hands under a running water faucet&#10;&#10;AI-generated content may be incorrect.">
            <a:extLst>
              <a:ext uri="{FF2B5EF4-FFF2-40B4-BE49-F238E27FC236}">
                <a16:creationId xmlns:a16="http://schemas.microsoft.com/office/drawing/2014/main" id="{BE2880C5-5F58-C6F8-5B33-EB6791975AC5}"/>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rcRect l="17856" r="10085"/>
          <a:stretch/>
        </p:blipFill>
        <p:spPr>
          <a:xfrm>
            <a:off x="6176679" y="2102783"/>
            <a:ext cx="3953439" cy="3657600"/>
          </a:xfrm>
        </p:spPr>
      </p:pic>
    </p:spTree>
    <p:extLst>
      <p:ext uri="{BB962C8B-B14F-4D97-AF65-F5344CB8AC3E}">
        <p14:creationId xmlns:p14="http://schemas.microsoft.com/office/powerpoint/2010/main" val="2026459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AC22897-3FD9-6F00-2763-4324BBB4449E}"/>
              </a:ext>
            </a:extLst>
          </p:cNvPr>
          <p:cNvSpPr/>
          <p:nvPr/>
        </p:nvSpPr>
        <p:spPr>
          <a:xfrm>
            <a:off x="519953" y="654424"/>
            <a:ext cx="2312894" cy="57374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1FA7-DAF7-3E91-8B5B-015399504065}"/>
              </a:ext>
            </a:extLst>
          </p:cNvPr>
          <p:cNvSpPr>
            <a:spLocks noGrp="1"/>
          </p:cNvSpPr>
          <p:nvPr>
            <p:ph type="title"/>
          </p:nvPr>
        </p:nvSpPr>
        <p:spPr>
          <a:xfrm>
            <a:off x="594360" y="278129"/>
            <a:ext cx="8693075" cy="1494596"/>
          </a:xfrm>
        </p:spPr>
        <p:txBody>
          <a:bodyPr/>
          <a:lstStyle/>
          <a:p>
            <a:r>
              <a:rPr lang="en-US" dirty="0">
                <a:solidFill>
                  <a:schemeClr val="tx1"/>
                </a:solidFill>
              </a:rPr>
              <a:t>Myth #2  </a:t>
            </a:r>
            <a:r>
              <a:rPr lang="en-US" dirty="0"/>
              <a:t>Just being near fentanyl powder can cause an overdose.</a:t>
            </a:r>
          </a:p>
        </p:txBody>
      </p:sp>
      <p:sp>
        <p:nvSpPr>
          <p:cNvPr id="3" name="Content Placeholder 2">
            <a:extLst>
              <a:ext uri="{FF2B5EF4-FFF2-40B4-BE49-F238E27FC236}">
                <a16:creationId xmlns:a16="http://schemas.microsoft.com/office/drawing/2014/main" id="{92EDA960-C733-51B6-7057-6EC54A9F85AB}"/>
              </a:ext>
            </a:extLst>
          </p:cNvPr>
          <p:cNvSpPr>
            <a:spLocks noGrp="1"/>
          </p:cNvSpPr>
          <p:nvPr>
            <p:ph sz="quarter" idx="15"/>
          </p:nvPr>
        </p:nvSpPr>
        <p:spPr>
          <a:xfrm>
            <a:off x="594360" y="2581275"/>
            <a:ext cx="9749790" cy="3654620"/>
          </a:xfrm>
        </p:spPr>
        <p:txBody>
          <a:bodyPr>
            <a:noAutofit/>
          </a:bodyPr>
          <a:lstStyle/>
          <a:p>
            <a:pPr>
              <a:lnSpc>
                <a:spcPct val="100000"/>
              </a:lnSpc>
            </a:pPr>
            <a:r>
              <a:rPr lang="en-US" dirty="0"/>
              <a:t>According to the Washington State Department of Health, fentanyl used in public spaces doesn’t create enough contamination on surfaces to cause people in the area to overdose.</a:t>
            </a:r>
          </a:p>
          <a:p>
            <a:pPr>
              <a:lnSpc>
                <a:spcPct val="100000"/>
              </a:lnSpc>
            </a:pPr>
            <a:r>
              <a:rPr lang="en-US" dirty="0"/>
              <a:t>If you see powder or a crushed pill, do not try to</a:t>
            </a:r>
            <a:br>
              <a:rPr lang="en-US" dirty="0"/>
            </a:br>
            <a:r>
              <a:rPr lang="en-US" dirty="0"/>
              <a:t>clean it up yourself.</a:t>
            </a:r>
          </a:p>
          <a:p>
            <a:pPr>
              <a:lnSpc>
                <a:spcPct val="110000"/>
              </a:lnSpc>
            </a:pPr>
            <a:r>
              <a:rPr lang="en-US" dirty="0"/>
              <a:t>If you inhale fentanyl powder, you will have time</a:t>
            </a:r>
            <a:br>
              <a:rPr lang="en-US" dirty="0"/>
            </a:br>
            <a:r>
              <a:rPr lang="en-US" dirty="0"/>
              <a:t>to act:</a:t>
            </a:r>
          </a:p>
          <a:p>
            <a:pPr marL="626364" lvl="1" indent="-342900">
              <a:lnSpc>
                <a:spcPct val="50000"/>
              </a:lnSpc>
              <a:buClr>
                <a:schemeClr val="accent3"/>
              </a:buClr>
              <a:buSzPct val="120000"/>
              <a:buFont typeface="Wingdings" panose="05000000000000000000" pitchFamily="2" charset="2"/>
              <a:buChar char="ü"/>
            </a:pPr>
            <a:r>
              <a:rPr lang="en-US" dirty="0"/>
              <a:t>Move to fresh air.</a:t>
            </a:r>
          </a:p>
          <a:p>
            <a:pPr marL="626364" lvl="1" indent="-342900">
              <a:lnSpc>
                <a:spcPct val="50000"/>
              </a:lnSpc>
              <a:buClr>
                <a:schemeClr val="accent3"/>
              </a:buClr>
              <a:buSzPct val="120000"/>
              <a:buFont typeface="Wingdings" panose="05000000000000000000" pitchFamily="2" charset="2"/>
              <a:buChar char="ü"/>
            </a:pPr>
            <a:r>
              <a:rPr lang="en-US" dirty="0"/>
              <a:t>Monitor your symptoms.</a:t>
            </a:r>
          </a:p>
          <a:p>
            <a:pPr marL="626364" lvl="1" indent="-342900">
              <a:lnSpc>
                <a:spcPct val="50000"/>
              </a:lnSpc>
              <a:buClr>
                <a:schemeClr val="accent3"/>
              </a:buClr>
              <a:buSzPct val="120000"/>
              <a:buFont typeface="Wingdings" panose="05000000000000000000" pitchFamily="2" charset="2"/>
              <a:buChar char="ü"/>
            </a:pPr>
            <a:r>
              <a:rPr lang="en-US" dirty="0"/>
              <a:t>Call for help.</a:t>
            </a:r>
          </a:p>
        </p:txBody>
      </p:sp>
      <p:pic>
        <p:nvPicPr>
          <p:cNvPr id="9" name="Content Placeholder 8" descr="A person with his eyes closed&#10;&#10;AI-generated content may be incorrect.">
            <a:extLst>
              <a:ext uri="{FF2B5EF4-FFF2-40B4-BE49-F238E27FC236}">
                <a16:creationId xmlns:a16="http://schemas.microsoft.com/office/drawing/2014/main" id="{83EF55D2-6574-376D-3FD2-0EEE2E3AE0F7}"/>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6238875" y="3556195"/>
            <a:ext cx="4105275" cy="2736849"/>
          </a:xfrm>
        </p:spPr>
      </p:pic>
    </p:spTree>
    <p:extLst>
      <p:ext uri="{BB962C8B-B14F-4D97-AF65-F5344CB8AC3E}">
        <p14:creationId xmlns:p14="http://schemas.microsoft.com/office/powerpoint/2010/main" val="953022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What you’ll learn</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4359" y="2281918"/>
            <a:ext cx="8083476" cy="3708517"/>
          </a:xfrm>
        </p:spPr>
        <p:txBody>
          <a:bodyPr tIns="457200"/>
          <a:lstStyle/>
          <a:p>
            <a:r>
              <a:rPr lang="en-US" b="0" dirty="0">
                <a:solidFill>
                  <a:schemeClr val="bg1"/>
                </a:solidFill>
              </a:rPr>
              <a:t>What fentanyl is.</a:t>
            </a:r>
          </a:p>
          <a:p>
            <a:r>
              <a:rPr lang="en-US" b="0" dirty="0">
                <a:solidFill>
                  <a:schemeClr val="bg1"/>
                </a:solidFill>
              </a:rPr>
              <a:t>Recognize and respond to a potential opioid overdose.</a:t>
            </a:r>
          </a:p>
          <a:p>
            <a:r>
              <a:rPr lang="en-US" b="0" dirty="0">
                <a:solidFill>
                  <a:schemeClr val="bg1"/>
                </a:solidFill>
              </a:rPr>
              <a:t>Effective safety and response strategies.</a:t>
            </a:r>
          </a:p>
          <a:p>
            <a:r>
              <a:rPr lang="en-US" b="0" dirty="0">
                <a:solidFill>
                  <a:schemeClr val="bg1"/>
                </a:solidFill>
              </a:rPr>
              <a:t>Common concerns about fentanyl and naloxone.</a:t>
            </a:r>
          </a:p>
          <a:p>
            <a:r>
              <a:rPr lang="en-US" b="0" dirty="0">
                <a:solidFill>
                  <a:schemeClr val="bg1"/>
                </a:solidFill>
              </a:rPr>
              <a:t>Resources about opioids and naloxone.</a:t>
            </a:r>
          </a:p>
        </p:txBody>
      </p:sp>
    </p:spTree>
    <p:extLst>
      <p:ext uri="{BB962C8B-B14F-4D97-AF65-F5344CB8AC3E}">
        <p14:creationId xmlns:p14="http://schemas.microsoft.com/office/powerpoint/2010/main" val="3346685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A0E2D-2326-281A-062A-CBF5688CAE5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AAEE01F-C2A0-B2ED-5106-23B84FE0A0A1}"/>
              </a:ext>
            </a:extLst>
          </p:cNvPr>
          <p:cNvSpPr/>
          <p:nvPr/>
        </p:nvSpPr>
        <p:spPr>
          <a:xfrm>
            <a:off x="519953" y="654424"/>
            <a:ext cx="2312894" cy="57374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3C326-7F6F-3105-9AB2-3C64D82AD3EF}"/>
              </a:ext>
            </a:extLst>
          </p:cNvPr>
          <p:cNvSpPr>
            <a:spLocks noGrp="1"/>
          </p:cNvSpPr>
          <p:nvPr>
            <p:ph type="title"/>
          </p:nvPr>
        </p:nvSpPr>
        <p:spPr>
          <a:xfrm>
            <a:off x="594360" y="278129"/>
            <a:ext cx="8835390" cy="1494596"/>
          </a:xfrm>
        </p:spPr>
        <p:txBody>
          <a:bodyPr/>
          <a:lstStyle/>
          <a:p>
            <a:r>
              <a:rPr lang="en-US" dirty="0">
                <a:solidFill>
                  <a:schemeClr val="tx1"/>
                </a:solidFill>
              </a:rPr>
              <a:t>Myth #3  </a:t>
            </a:r>
            <a:r>
              <a:rPr lang="en-US" dirty="0"/>
              <a:t>Secondhand smoke from fentanyl can cause an overdose.</a:t>
            </a:r>
          </a:p>
        </p:txBody>
      </p:sp>
      <p:sp>
        <p:nvSpPr>
          <p:cNvPr id="3" name="Content Placeholder 2">
            <a:extLst>
              <a:ext uri="{FF2B5EF4-FFF2-40B4-BE49-F238E27FC236}">
                <a16:creationId xmlns:a16="http://schemas.microsoft.com/office/drawing/2014/main" id="{480403D7-E6C2-E567-E06A-84E090AC8CF7}"/>
              </a:ext>
            </a:extLst>
          </p:cNvPr>
          <p:cNvSpPr>
            <a:spLocks noGrp="1"/>
          </p:cNvSpPr>
          <p:nvPr>
            <p:ph sz="quarter" idx="15"/>
          </p:nvPr>
        </p:nvSpPr>
        <p:spPr>
          <a:xfrm>
            <a:off x="594360" y="2581275"/>
            <a:ext cx="5415915" cy="3654620"/>
          </a:xfrm>
        </p:spPr>
        <p:txBody>
          <a:bodyPr>
            <a:noAutofit/>
          </a:bodyPr>
          <a:lstStyle/>
          <a:p>
            <a:pPr>
              <a:lnSpc>
                <a:spcPct val="100000"/>
              </a:lnSpc>
            </a:pPr>
            <a:r>
              <a:rPr lang="en-US" dirty="0"/>
              <a:t>Accidental overdose from breathing in smoke from someone using fentanyl is highly unlikely.</a:t>
            </a:r>
          </a:p>
          <a:p>
            <a:pPr>
              <a:lnSpc>
                <a:spcPct val="100000"/>
              </a:lnSpc>
            </a:pPr>
            <a:r>
              <a:rPr lang="en-US" dirty="0"/>
              <a:t>Studies show that fentanyl smoked in public places like buses or trains does not release enough airborne particles to harm nearby people.</a:t>
            </a:r>
          </a:p>
          <a:p>
            <a:pPr>
              <a:lnSpc>
                <a:spcPct val="100000"/>
              </a:lnSpc>
            </a:pPr>
            <a:r>
              <a:rPr lang="en-US" dirty="0"/>
              <a:t>However, all types of smoke—including tobacco—can be harmful to your health.</a:t>
            </a:r>
          </a:p>
          <a:p>
            <a:pPr>
              <a:lnSpc>
                <a:spcPct val="100000"/>
              </a:lnSpc>
            </a:pPr>
            <a:r>
              <a:rPr lang="en-US" dirty="0"/>
              <a:t>If you're in a space where someone has smoked, improving ventilation (like opening windows and doors) can help reduce health risks.</a:t>
            </a:r>
          </a:p>
        </p:txBody>
      </p:sp>
      <p:pic>
        <p:nvPicPr>
          <p:cNvPr id="10" name="Content Placeholder 9" descr="A person cleaning a window&#10;&#10;AI-generated content may be incorrect.">
            <a:extLst>
              <a:ext uri="{FF2B5EF4-FFF2-40B4-BE49-F238E27FC236}">
                <a16:creationId xmlns:a16="http://schemas.microsoft.com/office/drawing/2014/main" id="{702361A6-6AE4-7C3A-C850-01266F1F7AE4}"/>
              </a:ext>
            </a:extLst>
          </p:cNvPr>
          <p:cNvPicPr>
            <a:picLocks noGrp="1" noChangeAspect="1"/>
          </p:cNvPicPr>
          <p:nvPr>
            <p:ph sz="quarter" idx="16"/>
          </p:nvPr>
        </p:nvPicPr>
        <p:blipFill>
          <a:blip r:embed="rId2"/>
          <a:stretch>
            <a:fillRect/>
          </a:stretch>
        </p:blipFill>
        <p:spPr>
          <a:xfrm>
            <a:off x="6296027" y="2979037"/>
            <a:ext cx="4772023" cy="3175304"/>
          </a:xfrm>
        </p:spPr>
      </p:pic>
    </p:spTree>
    <p:extLst>
      <p:ext uri="{BB962C8B-B14F-4D97-AF65-F5344CB8AC3E}">
        <p14:creationId xmlns:p14="http://schemas.microsoft.com/office/powerpoint/2010/main" val="4208214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C0C9545-09F3-3612-6EE4-EA6A1D2E4513}"/>
              </a:ext>
            </a:extLst>
          </p:cNvPr>
          <p:cNvSpPr/>
          <p:nvPr/>
        </p:nvSpPr>
        <p:spPr>
          <a:xfrm>
            <a:off x="519953" y="654424"/>
            <a:ext cx="2312894" cy="57374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1FA7-DAF7-3E91-8B5B-015399504065}"/>
              </a:ext>
            </a:extLst>
          </p:cNvPr>
          <p:cNvSpPr>
            <a:spLocks noGrp="1"/>
          </p:cNvSpPr>
          <p:nvPr>
            <p:ph type="title"/>
          </p:nvPr>
        </p:nvSpPr>
        <p:spPr>
          <a:xfrm>
            <a:off x="594360" y="278129"/>
            <a:ext cx="8235875" cy="1494596"/>
          </a:xfrm>
        </p:spPr>
        <p:txBody>
          <a:bodyPr/>
          <a:lstStyle/>
          <a:p>
            <a:r>
              <a:rPr lang="en-US" dirty="0">
                <a:solidFill>
                  <a:schemeClr val="tx1"/>
                </a:solidFill>
              </a:rPr>
              <a:t>Myth #4  </a:t>
            </a:r>
            <a:r>
              <a:rPr lang="en-US" dirty="0"/>
              <a:t>Naloxone can cause an overdose.</a:t>
            </a:r>
          </a:p>
        </p:txBody>
      </p:sp>
      <p:sp>
        <p:nvSpPr>
          <p:cNvPr id="3" name="Content Placeholder 2">
            <a:extLst>
              <a:ext uri="{FF2B5EF4-FFF2-40B4-BE49-F238E27FC236}">
                <a16:creationId xmlns:a16="http://schemas.microsoft.com/office/drawing/2014/main" id="{92EDA960-C733-51B6-7057-6EC54A9F85AB}"/>
              </a:ext>
            </a:extLst>
          </p:cNvPr>
          <p:cNvSpPr>
            <a:spLocks noGrp="1"/>
          </p:cNvSpPr>
          <p:nvPr>
            <p:ph sz="quarter" idx="15"/>
          </p:nvPr>
        </p:nvSpPr>
        <p:spPr/>
        <p:txBody>
          <a:bodyPr/>
          <a:lstStyle/>
          <a:p>
            <a:r>
              <a:rPr lang="en-US" dirty="0"/>
              <a:t>Naloxone is safe, so use it if you need it.</a:t>
            </a:r>
          </a:p>
          <a:p>
            <a:r>
              <a:rPr lang="en-US" dirty="0"/>
              <a:t>It binds with opioids and blocks the effects on your system.</a:t>
            </a:r>
          </a:p>
          <a:p>
            <a:r>
              <a:rPr lang="en-US" dirty="0"/>
              <a:t>If there are no opioids present, it does nothing.</a:t>
            </a:r>
          </a:p>
          <a:p>
            <a:r>
              <a:rPr lang="en-US" dirty="0"/>
              <a:t>You can’t overdose on naloxone, and people often need multiple doses.</a:t>
            </a:r>
          </a:p>
        </p:txBody>
      </p:sp>
      <p:pic>
        <p:nvPicPr>
          <p:cNvPr id="10" name="Content Placeholder 9" descr="A hand in blue glove holding a white device&#10;&#10;AI-generated content may be incorrect.">
            <a:extLst>
              <a:ext uri="{FF2B5EF4-FFF2-40B4-BE49-F238E27FC236}">
                <a16:creationId xmlns:a16="http://schemas.microsoft.com/office/drawing/2014/main" id="{2617D17A-8542-D6D9-A11E-DE418CAA190E}"/>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rcRect t="32331" b="841"/>
          <a:stretch/>
        </p:blipFill>
        <p:spPr>
          <a:xfrm>
            <a:off x="6096000" y="2124633"/>
            <a:ext cx="3648690" cy="3657600"/>
          </a:xfrm>
        </p:spPr>
      </p:pic>
    </p:spTree>
    <p:extLst>
      <p:ext uri="{BB962C8B-B14F-4D97-AF65-F5344CB8AC3E}">
        <p14:creationId xmlns:p14="http://schemas.microsoft.com/office/powerpoint/2010/main" val="48854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338F6C-5B0C-C7A4-41A2-E7869656A72F}"/>
              </a:ext>
            </a:extLst>
          </p:cNvPr>
          <p:cNvSpPr/>
          <p:nvPr/>
        </p:nvSpPr>
        <p:spPr>
          <a:xfrm>
            <a:off x="0" y="0"/>
            <a:ext cx="12192000" cy="6858000"/>
          </a:xfrm>
          <a:prstGeom prst="rect">
            <a:avLst/>
          </a:prstGeom>
          <a:gradFill flip="none" rotWithShape="1">
            <a:gsLst>
              <a:gs pos="0">
                <a:srgbClr val="0D91A9">
                  <a:shade val="30000"/>
                  <a:satMod val="115000"/>
                </a:srgbClr>
              </a:gs>
              <a:gs pos="50000">
                <a:srgbClr val="0D91A9">
                  <a:shade val="67500"/>
                  <a:satMod val="115000"/>
                </a:srgbClr>
              </a:gs>
              <a:gs pos="100000">
                <a:srgbClr val="0D91A9">
                  <a:shade val="100000"/>
                  <a:satMod val="115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793454" y="929031"/>
            <a:ext cx="5022029" cy="3291840"/>
          </a:xfrm>
        </p:spPr>
        <p:txBody>
          <a:bodyPr/>
          <a:lstStyle/>
          <a:p>
            <a:r>
              <a:rPr lang="en-US" dirty="0"/>
              <a:t>Key Takeaways</a:t>
            </a:r>
          </a:p>
        </p:txBody>
      </p:sp>
      <p:sp>
        <p:nvSpPr>
          <p:cNvPr id="2" name="Rectangle 1">
            <a:extLst>
              <a:ext uri="{FF2B5EF4-FFF2-40B4-BE49-F238E27FC236}">
                <a16:creationId xmlns:a16="http://schemas.microsoft.com/office/drawing/2014/main" id="{5B511139-B37F-81AB-7727-77ED1BE3A3D1}"/>
              </a:ext>
              <a:ext uri="{C183D7F6-B498-43B3-948B-1728B52AA6E4}">
                <adec:decorative xmlns:adec="http://schemas.microsoft.com/office/drawing/2017/decorative" val="1"/>
              </a:ext>
            </a:extLst>
          </p:cNvPr>
          <p:cNvSpPr/>
          <p:nvPr/>
        </p:nvSpPr>
        <p:spPr>
          <a:xfrm>
            <a:off x="6793454" y="4409046"/>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hand holding a white and red device&#10;&#10;AI-generated content may be incorrect.">
            <a:extLst>
              <a:ext uri="{FF2B5EF4-FFF2-40B4-BE49-F238E27FC236}">
                <a16:creationId xmlns:a16="http://schemas.microsoft.com/office/drawing/2014/main" id="{10E97717-F78B-6089-B2E6-FA8272E58215}"/>
              </a:ext>
            </a:extLst>
          </p:cNvPr>
          <p:cNvPicPr>
            <a:picLocks noChangeAspect="1"/>
          </p:cNvPicPr>
          <p:nvPr/>
        </p:nvPicPr>
        <p:blipFill>
          <a:blip r:embed="rId3">
            <a:extLst>
              <a:ext uri="{28A0092B-C50C-407E-A947-70E740481C1C}">
                <a14:useLocalDpi xmlns:a14="http://schemas.microsoft.com/office/drawing/2010/main" val="0"/>
              </a:ext>
            </a:extLst>
          </a:blip>
          <a:srcRect l="8559" t="20142" r="16372"/>
          <a:stretch/>
        </p:blipFill>
        <p:spPr>
          <a:xfrm>
            <a:off x="0" y="779929"/>
            <a:ext cx="8570259" cy="6078071"/>
          </a:xfrm>
          <a:prstGeom prst="rect">
            <a:avLst/>
          </a:prstGeom>
        </p:spPr>
      </p:pic>
    </p:spTree>
    <p:extLst>
      <p:ext uri="{BB962C8B-B14F-4D97-AF65-F5344CB8AC3E}">
        <p14:creationId xmlns:p14="http://schemas.microsoft.com/office/powerpoint/2010/main" val="2489763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p:txBody>
          <a:bodyPr/>
          <a:lstStyle/>
          <a:p>
            <a:r>
              <a:rPr lang="en-US" dirty="0"/>
              <a:t>Be informed. Be prepared. Be safe.</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3" y="2676525"/>
            <a:ext cx="10135230" cy="3597470"/>
          </a:xfrm>
        </p:spPr>
        <p:txBody>
          <a:bodyPr>
            <a:normAutofit/>
          </a:bodyPr>
          <a:lstStyle/>
          <a:p>
            <a:pPr marL="342900" indent="-342900">
              <a:buClr>
                <a:schemeClr val="accent3"/>
              </a:buClr>
              <a:buSzPct val="120000"/>
              <a:buFont typeface="Wingdings" panose="05000000000000000000" pitchFamily="2" charset="2"/>
              <a:buChar char="ü"/>
            </a:pPr>
            <a:r>
              <a:rPr lang="en-US" dirty="0"/>
              <a:t>Fentanyl is a strong opioid, different from other drugs.</a:t>
            </a:r>
          </a:p>
          <a:p>
            <a:pPr marL="342900" indent="-342900">
              <a:buClr>
                <a:schemeClr val="accent3"/>
              </a:buClr>
              <a:buSzPct val="120000"/>
              <a:buFont typeface="Wingdings" panose="05000000000000000000" pitchFamily="2" charset="2"/>
              <a:buChar char="ü"/>
            </a:pPr>
            <a:r>
              <a:rPr lang="en-US" dirty="0"/>
              <a:t>Overdose is reversable. Respond quickly. Use naloxone.</a:t>
            </a:r>
          </a:p>
          <a:p>
            <a:pPr marL="342900" indent="-342900">
              <a:buClr>
                <a:schemeClr val="accent3"/>
              </a:buClr>
              <a:buSzPct val="120000"/>
              <a:buFont typeface="Wingdings" panose="05000000000000000000" pitchFamily="2" charset="2"/>
              <a:buChar char="ü"/>
            </a:pPr>
            <a:r>
              <a:rPr lang="en-US" dirty="0"/>
              <a:t>Naloxone is safe, even if no opioids are present.</a:t>
            </a:r>
          </a:p>
          <a:p>
            <a:pPr marL="342900" indent="-342900">
              <a:buClr>
                <a:schemeClr val="accent3"/>
              </a:buClr>
              <a:buSzPct val="120000"/>
              <a:buFont typeface="Wingdings" panose="05000000000000000000" pitchFamily="2" charset="2"/>
              <a:buChar char="ü"/>
            </a:pPr>
            <a:r>
              <a:rPr lang="en-US" dirty="0"/>
              <a:t>It’s safe to treat an overdose.</a:t>
            </a:r>
          </a:p>
          <a:p>
            <a:pPr marL="342900" indent="-342900">
              <a:buClr>
                <a:schemeClr val="accent3"/>
              </a:buClr>
              <a:buSzPct val="120000"/>
              <a:buFont typeface="Wingdings" panose="05000000000000000000" pitchFamily="2" charset="2"/>
              <a:buChar char="ü"/>
            </a:pPr>
            <a:r>
              <a:rPr lang="en-US" dirty="0"/>
              <a:t>If you think you’ve been exposed to fentanyl, don’t panic.</a:t>
            </a:r>
          </a:p>
          <a:p>
            <a:pPr marL="342900" indent="-342900">
              <a:buClr>
                <a:schemeClr val="accent3"/>
              </a:buClr>
              <a:buSzPct val="120000"/>
              <a:buFont typeface="Wingdings" panose="05000000000000000000" pitchFamily="2" charset="2"/>
              <a:buChar char="ü"/>
            </a:pPr>
            <a:r>
              <a:rPr lang="en-US" dirty="0"/>
              <a:t>Skin exposure or nearness to fentanyl poses little risk of overdose.</a:t>
            </a:r>
          </a:p>
          <a:p>
            <a:pPr marL="342900" indent="-342900">
              <a:buClr>
                <a:schemeClr val="accent3"/>
              </a:buClr>
              <a:buSzPct val="120000"/>
              <a:buFont typeface="Wingdings" panose="05000000000000000000" pitchFamily="2" charset="2"/>
              <a:buChar char="ü"/>
            </a:pPr>
            <a:r>
              <a:rPr lang="en-US" sz="2000" b="0" dirty="0">
                <a:solidFill>
                  <a:schemeClr val="bg1"/>
                </a:solidFill>
              </a:rPr>
              <a:t>Implement practical safety and prevention strategies for your organization.</a:t>
            </a:r>
          </a:p>
        </p:txBody>
      </p:sp>
    </p:spTree>
    <p:extLst>
      <p:ext uri="{BB962C8B-B14F-4D97-AF65-F5344CB8AC3E}">
        <p14:creationId xmlns:p14="http://schemas.microsoft.com/office/powerpoint/2010/main" val="1850768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FC3555-4A45-50B8-F1F6-BD3EB7E02F8C}"/>
              </a:ext>
            </a:extLst>
          </p:cNvPr>
          <p:cNvSpPr/>
          <p:nvPr/>
        </p:nvSpPr>
        <p:spPr>
          <a:xfrm>
            <a:off x="0" y="5996739"/>
            <a:ext cx="12192000" cy="86126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DC37409-8729-0199-5A9A-A938629DD49D}"/>
              </a:ext>
            </a:extLst>
          </p:cNvPr>
          <p:cNvSpPr/>
          <p:nvPr/>
        </p:nvSpPr>
        <p:spPr>
          <a:xfrm>
            <a:off x="9215718" y="6171306"/>
            <a:ext cx="2133600" cy="49725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4" y="2502789"/>
            <a:ext cx="2344900" cy="688467"/>
          </a:xfrm>
        </p:spPr>
        <p:txBody>
          <a:bodyPr>
            <a:normAutofit lnSpcReduction="10000"/>
          </a:bodyPr>
          <a:lstStyle/>
          <a:p>
            <a:r>
              <a:rPr lang="en-US" sz="2400" dirty="0">
                <a:latin typeface="+mj-lt"/>
              </a:rPr>
              <a:t>Find naloxone near you</a:t>
            </a:r>
          </a:p>
        </p:txBody>
      </p:sp>
      <p:sp>
        <p:nvSpPr>
          <p:cNvPr id="5" name="Content Placeholder 2">
            <a:extLst>
              <a:ext uri="{FF2B5EF4-FFF2-40B4-BE49-F238E27FC236}">
                <a16:creationId xmlns:a16="http://schemas.microsoft.com/office/drawing/2014/main" id="{E6FC36AC-17C7-91CE-4633-4D2D84D52DC5}"/>
              </a:ext>
            </a:extLst>
          </p:cNvPr>
          <p:cNvSpPr txBox="1">
            <a:spLocks/>
          </p:cNvSpPr>
          <p:nvPr/>
        </p:nvSpPr>
        <p:spPr>
          <a:xfrm>
            <a:off x="594360" y="6266655"/>
            <a:ext cx="10972800" cy="357288"/>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latin typeface="+mj-lt"/>
              </a:rPr>
              <a:t>Get more great resources on fentanyl, overdose prevention, and treatment at   fentanylfacts.org</a:t>
            </a:r>
          </a:p>
        </p:txBody>
      </p:sp>
      <p:pic>
        <p:nvPicPr>
          <p:cNvPr id="8" name="Picture 7" descr="A black background with a black square&#10;&#10;AI-generated content may be incorrect.">
            <a:extLst>
              <a:ext uri="{FF2B5EF4-FFF2-40B4-BE49-F238E27FC236}">
                <a16:creationId xmlns:a16="http://schemas.microsoft.com/office/drawing/2014/main" id="{02D2AF6F-8010-A909-365C-A30DECB5B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8" y="3105440"/>
            <a:ext cx="1979231" cy="1979231"/>
          </a:xfrm>
          <a:prstGeom prst="rect">
            <a:avLst/>
          </a:prstGeom>
        </p:spPr>
      </p:pic>
      <p:sp>
        <p:nvSpPr>
          <p:cNvPr id="9" name="Content Placeholder 2">
            <a:extLst>
              <a:ext uri="{FF2B5EF4-FFF2-40B4-BE49-F238E27FC236}">
                <a16:creationId xmlns:a16="http://schemas.microsoft.com/office/drawing/2014/main" id="{A93CA6E9-46D8-B5EB-D578-90BFA62A9E18}"/>
              </a:ext>
            </a:extLst>
          </p:cNvPr>
          <p:cNvSpPr txBox="1">
            <a:spLocks/>
          </p:cNvSpPr>
          <p:nvPr/>
        </p:nvSpPr>
        <p:spPr>
          <a:xfrm>
            <a:off x="2445481" y="3266378"/>
            <a:ext cx="3847743" cy="1499616"/>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You can get naloxone at most pharmacies without a prescription. </a:t>
            </a:r>
          </a:p>
          <a:p>
            <a:r>
              <a:rPr lang="en-US" dirty="0"/>
              <a:t>Most insurance covers the cost, or you may be able to get it free from a community organization.</a:t>
            </a:r>
          </a:p>
        </p:txBody>
      </p:sp>
      <p:sp>
        <p:nvSpPr>
          <p:cNvPr id="11" name="Content Placeholder 2">
            <a:extLst>
              <a:ext uri="{FF2B5EF4-FFF2-40B4-BE49-F238E27FC236}">
                <a16:creationId xmlns:a16="http://schemas.microsoft.com/office/drawing/2014/main" id="{5F786C8A-EFCF-6C39-44FA-58CC8121F513}"/>
              </a:ext>
            </a:extLst>
          </p:cNvPr>
          <p:cNvSpPr txBox="1">
            <a:spLocks/>
          </p:cNvSpPr>
          <p:nvPr/>
        </p:nvSpPr>
        <p:spPr>
          <a:xfrm>
            <a:off x="6705602" y="2419445"/>
            <a:ext cx="3060190" cy="827723"/>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mj-lt"/>
              </a:rPr>
              <a:t>Overdose education &amp; naloxone distribution</a:t>
            </a:r>
          </a:p>
        </p:txBody>
      </p:sp>
      <p:pic>
        <p:nvPicPr>
          <p:cNvPr id="13" name="Picture 12" descr="A black background with a black square&#10;&#10;AI-generated content may be incorrect.">
            <a:extLst>
              <a:ext uri="{FF2B5EF4-FFF2-40B4-BE49-F238E27FC236}">
                <a16:creationId xmlns:a16="http://schemas.microsoft.com/office/drawing/2014/main" id="{957B9039-5359-ED20-A7CC-9DD54E725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572" y="3102931"/>
            <a:ext cx="1984248" cy="1984248"/>
          </a:xfrm>
          <a:prstGeom prst="rect">
            <a:avLst/>
          </a:prstGeom>
        </p:spPr>
      </p:pic>
      <p:sp>
        <p:nvSpPr>
          <p:cNvPr id="14" name="Content Placeholder 2">
            <a:extLst>
              <a:ext uri="{FF2B5EF4-FFF2-40B4-BE49-F238E27FC236}">
                <a16:creationId xmlns:a16="http://schemas.microsoft.com/office/drawing/2014/main" id="{275AB3EB-0CA9-47F3-796B-7CA8DFF04A6A}"/>
              </a:ext>
            </a:extLst>
          </p:cNvPr>
          <p:cNvSpPr txBox="1">
            <a:spLocks/>
          </p:cNvSpPr>
          <p:nvPr/>
        </p:nvSpPr>
        <p:spPr>
          <a:xfrm>
            <a:off x="8568819" y="3553672"/>
            <a:ext cx="2538451" cy="827723"/>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685800" indent="-283464" algn="l" defTabSz="914400" rtl="0" eaLnBrk="1" latinLnBrk="0" hangingPunct="1">
              <a:lnSpc>
                <a:spcPct val="90000"/>
              </a:lnSpc>
              <a:spcBef>
                <a:spcPts val="600"/>
              </a:spcBef>
              <a:buFont typeface="Arial" panose="020B0604020202020204" pitchFamily="34" charset="0"/>
              <a:buChar char="•"/>
              <a:defRPr sz="2000" b="0" i="0" kern="1200">
                <a:solidFill>
                  <a:schemeClr val="bg1"/>
                </a:solidFill>
                <a:latin typeface="+mn-lt"/>
                <a:ea typeface="+mn-ea"/>
                <a:cs typeface="+mn-cs"/>
              </a:defRPr>
            </a:lvl2pPr>
            <a:lvl3pPr marL="11430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205740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Get helpful resources from Washington State Department of Health.</a:t>
            </a:r>
            <a:endParaRPr lang="en-US" b="1" dirty="0">
              <a:solidFill>
                <a:schemeClr val="accent2"/>
              </a:solidFill>
            </a:endParaRPr>
          </a:p>
        </p:txBody>
      </p:sp>
    </p:spTree>
    <p:extLst>
      <p:ext uri="{BB962C8B-B14F-4D97-AF65-F5344CB8AC3E}">
        <p14:creationId xmlns:p14="http://schemas.microsoft.com/office/powerpoint/2010/main" val="1583866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white pills&#10;&#10;AI-generated content may be incorrect.">
            <a:extLst>
              <a:ext uri="{FF2B5EF4-FFF2-40B4-BE49-F238E27FC236}">
                <a16:creationId xmlns:a16="http://schemas.microsoft.com/office/drawing/2014/main" id="{50E7F428-C412-1BA8-8C42-12FE3C691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90" y="0"/>
            <a:ext cx="13782582" cy="6858000"/>
          </a:xfrm>
          <a:prstGeom prst="rect">
            <a:avLst/>
          </a:prstGeo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793454" y="929031"/>
            <a:ext cx="5022029" cy="3291840"/>
          </a:xfrm>
        </p:spPr>
        <p:txBody>
          <a:bodyPr/>
          <a:lstStyle/>
          <a:p>
            <a:r>
              <a:rPr lang="en-US" dirty="0"/>
              <a:t>Introduction to Fentanyl</a:t>
            </a:r>
          </a:p>
        </p:txBody>
      </p:sp>
      <p:sp>
        <p:nvSpPr>
          <p:cNvPr id="2" name="Rectangle 1">
            <a:extLst>
              <a:ext uri="{FF2B5EF4-FFF2-40B4-BE49-F238E27FC236}">
                <a16:creationId xmlns:a16="http://schemas.microsoft.com/office/drawing/2014/main" id="{5B511139-B37F-81AB-7727-77ED1BE3A3D1}"/>
              </a:ext>
              <a:ext uri="{C183D7F6-B498-43B3-948B-1728B52AA6E4}">
                <adec:decorative xmlns:adec="http://schemas.microsoft.com/office/drawing/2017/decorative" val="1"/>
              </a:ext>
            </a:extLst>
          </p:cNvPr>
          <p:cNvSpPr/>
          <p:nvPr/>
        </p:nvSpPr>
        <p:spPr>
          <a:xfrm>
            <a:off x="6793454" y="4409046"/>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937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575310" y="412604"/>
            <a:ext cx="3019538" cy="2354026"/>
          </a:xfrm>
        </p:spPr>
        <p:txBody>
          <a:bodyPr/>
          <a:lstStyle/>
          <a:p>
            <a:r>
              <a:rPr lang="en-US" dirty="0"/>
              <a:t>Fentanyl is different from other drugs.</a:t>
            </a:r>
          </a:p>
        </p:txBody>
      </p:sp>
      <p:sp>
        <p:nvSpPr>
          <p:cNvPr id="3" name="Content Placeholder 2">
            <a:extLst>
              <a:ext uri="{FF2B5EF4-FFF2-40B4-BE49-F238E27FC236}">
                <a16:creationId xmlns:a16="http://schemas.microsoft.com/office/drawing/2014/main" id="{34F2E863-4A4C-76FE-444A-083F93043389}"/>
              </a:ext>
            </a:extLst>
          </p:cNvPr>
          <p:cNvSpPr>
            <a:spLocks noGrp="1"/>
          </p:cNvSpPr>
          <p:nvPr>
            <p:ph sz="quarter" idx="16"/>
          </p:nvPr>
        </p:nvSpPr>
        <p:spPr>
          <a:xfrm>
            <a:off x="594361" y="3316941"/>
            <a:ext cx="2731546" cy="2218050"/>
          </a:xfrm>
        </p:spPr>
        <p:txBody>
          <a:bodyPr>
            <a:normAutofit/>
          </a:bodyPr>
          <a:lstStyle/>
          <a:p>
            <a:r>
              <a:rPr lang="en-US" dirty="0"/>
              <a:t>Fentanyl is a potent synthetic opioid drug. When prescribed by a doctor, it’s used for pain relief in controlled doses.</a:t>
            </a:r>
          </a:p>
          <a:p>
            <a:r>
              <a:rPr lang="en-US" dirty="0"/>
              <a:t>It’s massively strong.</a:t>
            </a:r>
          </a:p>
        </p:txBody>
      </p:sp>
      <p:pic>
        <p:nvPicPr>
          <p:cNvPr id="5" name="Picture Placeholder 52">
            <a:extLst>
              <a:ext uri="{FF2B5EF4-FFF2-40B4-BE49-F238E27FC236}">
                <a16:creationId xmlns:a16="http://schemas.microsoft.com/office/drawing/2014/main" id="{F2B2501C-600C-11B3-1ECD-912D988906A5}"/>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57078" b="-57078"/>
          <a:stretch/>
        </p:blipFill>
        <p:spPr>
          <a:xfrm>
            <a:off x="4788377" y="1150563"/>
            <a:ext cx="6118225" cy="6858000"/>
          </a:xfrm>
        </p:spPr>
      </p:pic>
      <p:pic>
        <p:nvPicPr>
          <p:cNvPr id="4" name="Picture 3" descr="A black and blue rectangle with white text&#10;&#10;AI-generated content may be incorrect.">
            <a:extLst>
              <a:ext uri="{FF2B5EF4-FFF2-40B4-BE49-F238E27FC236}">
                <a16:creationId xmlns:a16="http://schemas.microsoft.com/office/drawing/2014/main" id="{46DD4866-9A4E-0F24-B77E-D316314C4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291" y="850936"/>
            <a:ext cx="7538399" cy="1768786"/>
          </a:xfrm>
          <a:prstGeom prst="rect">
            <a:avLst/>
          </a:prstGeom>
        </p:spPr>
      </p:pic>
      <p:sp>
        <p:nvSpPr>
          <p:cNvPr id="7" name="TextBox 6">
            <a:extLst>
              <a:ext uri="{FF2B5EF4-FFF2-40B4-BE49-F238E27FC236}">
                <a16:creationId xmlns:a16="http://schemas.microsoft.com/office/drawing/2014/main" id="{2AA32669-6860-5A46-B67B-3FC980AD1711}"/>
              </a:ext>
            </a:extLst>
          </p:cNvPr>
          <p:cNvSpPr txBox="1"/>
          <p:nvPr/>
        </p:nvSpPr>
        <p:spPr>
          <a:xfrm>
            <a:off x="7718445" y="3231777"/>
            <a:ext cx="2877348" cy="2554545"/>
          </a:xfrm>
          <a:prstGeom prst="rect">
            <a:avLst/>
          </a:prstGeom>
          <a:noFill/>
        </p:spPr>
        <p:txBody>
          <a:bodyPr wrap="square">
            <a:spAutoFit/>
          </a:bodyPr>
          <a:lstStyle/>
          <a:p>
            <a:pPr algn="r"/>
            <a:r>
              <a:rPr lang="en-US" sz="3200" b="1" dirty="0">
                <a:latin typeface="+mj-lt"/>
              </a:rPr>
              <a:t>An amount as small as 2 grains of salt can cause an overdose.</a:t>
            </a:r>
          </a:p>
        </p:txBody>
      </p:sp>
      <p:cxnSp>
        <p:nvCxnSpPr>
          <p:cNvPr id="8" name="Straight Connector 7">
            <a:extLst>
              <a:ext uri="{FF2B5EF4-FFF2-40B4-BE49-F238E27FC236}">
                <a16:creationId xmlns:a16="http://schemas.microsoft.com/office/drawing/2014/main" id="{99153B4F-F343-3FA9-CAD9-EF1BEBF84F68}"/>
              </a:ext>
              <a:ext uri="{C183D7F6-B498-43B3-948B-1728B52AA6E4}">
                <adec:decorative xmlns:adec="http://schemas.microsoft.com/office/drawing/2017/decorative" val="1"/>
              </a:ext>
            </a:extLst>
          </p:cNvPr>
          <p:cNvCxnSpPr>
            <a:cxnSpLocks/>
          </p:cNvCxnSpPr>
          <p:nvPr/>
        </p:nvCxnSpPr>
        <p:spPr>
          <a:xfrm>
            <a:off x="575310" y="3085452"/>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364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200" y="430214"/>
            <a:ext cx="2862729" cy="2097834"/>
          </a:xfrm>
        </p:spPr>
        <p:txBody>
          <a:bodyPr/>
          <a:lstStyle/>
          <a:p>
            <a:r>
              <a:rPr lang="en-US" sz="4400" dirty="0"/>
              <a:t>Fentanyl doesn’t mix well.</a:t>
            </a:r>
          </a:p>
        </p:txBody>
      </p:sp>
      <p:pic>
        <p:nvPicPr>
          <p:cNvPr id="12" name="Picture Placeholder 4">
            <a:extLst>
              <a:ext uri="{FF2B5EF4-FFF2-40B4-BE49-F238E27FC236}">
                <a16:creationId xmlns:a16="http://schemas.microsoft.com/office/drawing/2014/main" id="{7D5BDB53-9169-3BBC-9362-0539514AC7D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7773" t="5056" r="5141" b="-154"/>
          <a:stretch/>
        </p:blipFill>
        <p:spPr>
          <a:xfrm>
            <a:off x="0" y="-11113"/>
            <a:ext cx="5892166" cy="6880226"/>
          </a:xfrm>
        </p:spPr>
      </p:pic>
      <p:sp>
        <p:nvSpPr>
          <p:cNvPr id="11" name="Content Placeholder 2">
            <a:extLst>
              <a:ext uri="{FF2B5EF4-FFF2-40B4-BE49-F238E27FC236}">
                <a16:creationId xmlns:a16="http://schemas.microsoft.com/office/drawing/2014/main" id="{41521F46-C2E2-9C36-8C7D-72F3B5622BC9}"/>
              </a:ext>
            </a:extLst>
          </p:cNvPr>
          <p:cNvSpPr txBox="1">
            <a:spLocks/>
          </p:cNvSpPr>
          <p:nvPr/>
        </p:nvSpPr>
        <p:spPr>
          <a:xfrm>
            <a:off x="6299200" y="3272118"/>
            <a:ext cx="4736592" cy="3220122"/>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 pill or line may have no fentanyl but another from the same batch may have a dangerous amount. Fentanyl can be clumpy.</a:t>
            </a:r>
          </a:p>
          <a:p>
            <a:pPr marL="0" indent="0">
              <a:buNone/>
            </a:pPr>
            <a:r>
              <a:rPr lang="en-US" sz="2000" dirty="0"/>
              <a:t>When people make or sell drugs and mix in fentanyl, it doesn’t spread evenly throughout the batch.</a:t>
            </a:r>
          </a:p>
        </p:txBody>
      </p:sp>
      <p:sp>
        <p:nvSpPr>
          <p:cNvPr id="3" name="Content Placeholder 2">
            <a:extLst>
              <a:ext uri="{FF2B5EF4-FFF2-40B4-BE49-F238E27FC236}">
                <a16:creationId xmlns:a16="http://schemas.microsoft.com/office/drawing/2014/main" id="{8968DBC1-CB57-14C0-3F1A-0EC037B86F7B}"/>
              </a:ext>
            </a:extLst>
          </p:cNvPr>
          <p:cNvSpPr txBox="1">
            <a:spLocks/>
          </p:cNvSpPr>
          <p:nvPr/>
        </p:nvSpPr>
        <p:spPr>
          <a:xfrm>
            <a:off x="3656727" y="3962400"/>
            <a:ext cx="2235439" cy="842682"/>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mj-lt"/>
              </a:rPr>
              <a:t>Less fentanyl</a:t>
            </a:r>
          </a:p>
        </p:txBody>
      </p:sp>
      <p:sp>
        <p:nvSpPr>
          <p:cNvPr id="4" name="Content Placeholder 2">
            <a:extLst>
              <a:ext uri="{FF2B5EF4-FFF2-40B4-BE49-F238E27FC236}">
                <a16:creationId xmlns:a16="http://schemas.microsoft.com/office/drawing/2014/main" id="{172D6983-1127-2A66-7FC3-C80119469DD0}"/>
              </a:ext>
            </a:extLst>
          </p:cNvPr>
          <p:cNvSpPr txBox="1">
            <a:spLocks/>
          </p:cNvSpPr>
          <p:nvPr/>
        </p:nvSpPr>
        <p:spPr>
          <a:xfrm>
            <a:off x="3737409" y="5549153"/>
            <a:ext cx="2235439" cy="842682"/>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mj-lt"/>
              </a:rPr>
              <a:t>More fentanyl</a:t>
            </a:r>
          </a:p>
        </p:txBody>
      </p:sp>
      <p:cxnSp>
        <p:nvCxnSpPr>
          <p:cNvPr id="6" name="Straight Arrow Connector 5">
            <a:extLst>
              <a:ext uri="{FF2B5EF4-FFF2-40B4-BE49-F238E27FC236}">
                <a16:creationId xmlns:a16="http://schemas.microsoft.com/office/drawing/2014/main" id="{27DB006B-3C8B-023A-4C91-9C339F9C07BC}"/>
              </a:ext>
            </a:extLst>
          </p:cNvPr>
          <p:cNvCxnSpPr/>
          <p:nvPr/>
        </p:nvCxnSpPr>
        <p:spPr>
          <a:xfrm flipH="1">
            <a:off x="3012141" y="5916706"/>
            <a:ext cx="725268" cy="1792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B2ACF6A-7173-5BD7-A565-235F343E2DCB}"/>
              </a:ext>
            </a:extLst>
          </p:cNvPr>
          <p:cNvCxnSpPr>
            <a:cxnSpLocks/>
          </p:cNvCxnSpPr>
          <p:nvPr/>
        </p:nvCxnSpPr>
        <p:spPr>
          <a:xfrm flipH="1">
            <a:off x="3012141" y="4383741"/>
            <a:ext cx="644586" cy="7182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87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F045-7D18-2CBF-52B6-5D09560F1046}"/>
              </a:ext>
            </a:extLst>
          </p:cNvPr>
          <p:cNvSpPr>
            <a:spLocks noGrp="1"/>
          </p:cNvSpPr>
          <p:nvPr>
            <p:ph type="title"/>
          </p:nvPr>
        </p:nvSpPr>
        <p:spPr>
          <a:xfrm>
            <a:off x="575310" y="278129"/>
            <a:ext cx="4755642" cy="2354026"/>
          </a:xfrm>
        </p:spPr>
        <p:txBody>
          <a:bodyPr/>
          <a:lstStyle/>
          <a:p>
            <a:r>
              <a:rPr lang="en-US" dirty="0"/>
              <a:t>Fentanyl doesn’t always look the same.</a:t>
            </a:r>
          </a:p>
        </p:txBody>
      </p:sp>
      <p:sp>
        <p:nvSpPr>
          <p:cNvPr id="3" name="Content Placeholder 2">
            <a:extLst>
              <a:ext uri="{FF2B5EF4-FFF2-40B4-BE49-F238E27FC236}">
                <a16:creationId xmlns:a16="http://schemas.microsoft.com/office/drawing/2014/main" id="{9ED1B6CA-C65D-C692-9423-635042A3983D}"/>
              </a:ext>
            </a:extLst>
          </p:cNvPr>
          <p:cNvSpPr>
            <a:spLocks noGrp="1"/>
          </p:cNvSpPr>
          <p:nvPr>
            <p:ph sz="quarter" idx="16"/>
          </p:nvPr>
        </p:nvSpPr>
        <p:spPr>
          <a:xfrm>
            <a:off x="594360" y="3279579"/>
            <a:ext cx="4736592" cy="2994415"/>
          </a:xfrm>
        </p:spPr>
        <p:txBody>
          <a:bodyPr/>
          <a:lstStyle/>
          <a:p>
            <a:r>
              <a:rPr lang="en-US" dirty="0"/>
              <a:t>You can’t taste it. You can’t smell it.</a:t>
            </a:r>
          </a:p>
          <a:p>
            <a:r>
              <a:rPr lang="en-US" dirty="0"/>
              <a:t>Fentanyl is often found in powder, pill, or liquid form.</a:t>
            </a:r>
          </a:p>
          <a:p>
            <a:r>
              <a:rPr lang="en-US" dirty="0"/>
              <a:t>It can be mixed into other drugs like pills, meth, cocaine or molly. People who make or sell drugs often mix it in to make the drug stronger at less cost to them.</a:t>
            </a:r>
          </a:p>
          <a:p>
            <a:endParaRPr lang="en-US" dirty="0"/>
          </a:p>
        </p:txBody>
      </p:sp>
      <p:pic>
        <p:nvPicPr>
          <p:cNvPr id="6" name="Picture Placeholder 5" descr="A hand holding white pills&#10;&#10;AI-generated content may be incorrect.">
            <a:extLst>
              <a:ext uri="{FF2B5EF4-FFF2-40B4-BE49-F238E27FC236}">
                <a16:creationId xmlns:a16="http://schemas.microsoft.com/office/drawing/2014/main" id="{33C53904-8570-C4E9-EC5F-7728ECBE467B}"/>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6246" r="28529"/>
          <a:stretch/>
        </p:blipFill>
        <p:spPr>
          <a:xfrm>
            <a:off x="5504688" y="0"/>
            <a:ext cx="6709537" cy="6858000"/>
          </a:xfrm>
        </p:spPr>
      </p:pic>
      <p:cxnSp>
        <p:nvCxnSpPr>
          <p:cNvPr id="7" name="Straight Connector 6">
            <a:extLst>
              <a:ext uri="{FF2B5EF4-FFF2-40B4-BE49-F238E27FC236}">
                <a16:creationId xmlns:a16="http://schemas.microsoft.com/office/drawing/2014/main" id="{675D0163-5F8E-6F12-2E2C-9011567E463D}"/>
              </a:ext>
              <a:ext uri="{C183D7F6-B498-43B3-948B-1728B52AA6E4}">
                <adec:decorative xmlns:adec="http://schemas.microsoft.com/office/drawing/2017/decorative" val="1"/>
              </a:ext>
            </a:extLst>
          </p:cNvPr>
          <p:cNvCxnSpPr>
            <a:cxnSpLocks/>
          </p:cNvCxnSpPr>
          <p:nvPr/>
        </p:nvCxnSpPr>
        <p:spPr>
          <a:xfrm>
            <a:off x="575310" y="2953871"/>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795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gloves holding onto a person's sleeve&#10;&#10;AI-generated content may be incorrect.">
            <a:extLst>
              <a:ext uri="{FF2B5EF4-FFF2-40B4-BE49-F238E27FC236}">
                <a16:creationId xmlns:a16="http://schemas.microsoft.com/office/drawing/2014/main" id="{B49F64CE-752F-8CF6-5709-3B7AF5A23081}"/>
              </a:ext>
            </a:extLst>
          </p:cNvPr>
          <p:cNvPicPr>
            <a:picLocks noChangeAspect="1"/>
          </p:cNvPicPr>
          <p:nvPr/>
        </p:nvPicPr>
        <p:blipFill>
          <a:blip r:embed="rId3">
            <a:extLst>
              <a:ext uri="{28A0092B-C50C-407E-A947-70E740481C1C}">
                <a14:useLocalDpi xmlns:a14="http://schemas.microsoft.com/office/drawing/2010/main" val="0"/>
              </a:ext>
            </a:extLst>
          </a:blip>
          <a:srcRect b="11581"/>
          <a:stretch/>
        </p:blipFill>
        <p:spPr>
          <a:xfrm>
            <a:off x="0" y="-328706"/>
            <a:ext cx="12192000" cy="7186706"/>
          </a:xfrm>
          <a:prstGeom prst="rect">
            <a:avLst/>
          </a:prstGeo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793454" y="929031"/>
            <a:ext cx="5022029" cy="3291840"/>
          </a:xfrm>
        </p:spPr>
        <p:txBody>
          <a:bodyPr/>
          <a:lstStyle/>
          <a:p>
            <a:r>
              <a:rPr lang="en-US" dirty="0"/>
              <a:t>Recognize and Response to Overdose</a:t>
            </a:r>
          </a:p>
        </p:txBody>
      </p:sp>
      <p:sp>
        <p:nvSpPr>
          <p:cNvPr id="2" name="Rectangle 1">
            <a:extLst>
              <a:ext uri="{FF2B5EF4-FFF2-40B4-BE49-F238E27FC236}">
                <a16:creationId xmlns:a16="http://schemas.microsoft.com/office/drawing/2014/main" id="{5B511139-B37F-81AB-7727-77ED1BE3A3D1}"/>
              </a:ext>
              <a:ext uri="{C183D7F6-B498-43B3-948B-1728B52AA6E4}">
                <adec:decorative xmlns:adec="http://schemas.microsoft.com/office/drawing/2017/decorative" val="1"/>
              </a:ext>
            </a:extLst>
          </p:cNvPr>
          <p:cNvSpPr/>
          <p:nvPr/>
        </p:nvSpPr>
        <p:spPr>
          <a:xfrm>
            <a:off x="6793454" y="4409046"/>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7358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45BF0D8-4089-A72B-BC51-AA432236E58C}"/>
              </a:ext>
            </a:extLst>
          </p:cNvPr>
          <p:cNvSpPr/>
          <p:nvPr/>
        </p:nvSpPr>
        <p:spPr>
          <a:xfrm>
            <a:off x="1072403" y="5798221"/>
            <a:ext cx="4303064" cy="57374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AC140-D9D4-5DC2-D863-A422EE005DE8}"/>
              </a:ext>
            </a:extLst>
          </p:cNvPr>
          <p:cNvSpPr>
            <a:spLocks noGrp="1"/>
          </p:cNvSpPr>
          <p:nvPr>
            <p:ph type="title"/>
          </p:nvPr>
        </p:nvSpPr>
        <p:spPr/>
        <p:txBody>
          <a:bodyPr/>
          <a:lstStyle/>
          <a:p>
            <a:r>
              <a:rPr lang="en-US" dirty="0"/>
              <a:t>Opioids in your community</a:t>
            </a:r>
          </a:p>
        </p:txBody>
      </p:sp>
      <p:sp>
        <p:nvSpPr>
          <p:cNvPr id="3" name="Content Placeholder 2">
            <a:extLst>
              <a:ext uri="{FF2B5EF4-FFF2-40B4-BE49-F238E27FC236}">
                <a16:creationId xmlns:a16="http://schemas.microsoft.com/office/drawing/2014/main" id="{EC7A51EA-8DB9-68EC-ADE2-BF1159B1FAC6}"/>
              </a:ext>
            </a:extLst>
          </p:cNvPr>
          <p:cNvSpPr>
            <a:spLocks noGrp="1"/>
          </p:cNvSpPr>
          <p:nvPr>
            <p:ph sz="quarter" idx="15"/>
          </p:nvPr>
        </p:nvSpPr>
        <p:spPr>
          <a:xfrm>
            <a:off x="594360" y="2581275"/>
            <a:ext cx="5158740" cy="3695700"/>
          </a:xfrm>
        </p:spPr>
        <p:txBody>
          <a:bodyPr>
            <a:noAutofit/>
          </a:bodyPr>
          <a:lstStyle/>
          <a:p>
            <a:pPr>
              <a:lnSpc>
                <a:spcPct val="100000"/>
              </a:lnSpc>
            </a:pPr>
            <a:r>
              <a:rPr lang="en-US" sz="2400" dirty="0">
                <a:solidFill>
                  <a:schemeClr val="accent3"/>
                </a:solidFill>
                <a:latin typeface="+mj-lt"/>
              </a:rPr>
              <a:t>68% </a:t>
            </a:r>
            <a:r>
              <a:rPr lang="en-US" dirty="0"/>
              <a:t>of drug overdose deaths among Washington residents involved an opioid over the past 15 years (2007—2021).</a:t>
            </a:r>
          </a:p>
          <a:p>
            <a:pPr>
              <a:lnSpc>
                <a:spcPct val="100000"/>
              </a:lnSpc>
            </a:pPr>
            <a:r>
              <a:rPr lang="en-US" sz="2400" dirty="0">
                <a:solidFill>
                  <a:schemeClr val="accent3"/>
                </a:solidFill>
                <a:latin typeface="+mj-lt"/>
              </a:rPr>
              <a:t>Unintentional overdose</a:t>
            </a:r>
            <a:r>
              <a:rPr lang="en-US" sz="2400" dirty="0"/>
              <a:t> </a:t>
            </a:r>
            <a:r>
              <a:rPr lang="en-US" dirty="0"/>
              <a:t>can affect anyone because of contamination of other drugs.</a:t>
            </a:r>
          </a:p>
          <a:p>
            <a:pPr>
              <a:lnSpc>
                <a:spcPct val="100000"/>
              </a:lnSpc>
            </a:pPr>
            <a:r>
              <a:rPr lang="en-US" dirty="0"/>
              <a:t>Opioid </a:t>
            </a:r>
            <a:r>
              <a:rPr lang="en-US" sz="2400" dirty="0">
                <a:solidFill>
                  <a:schemeClr val="accent3"/>
                </a:solidFill>
                <a:latin typeface="+mj-lt"/>
              </a:rPr>
              <a:t>overdose deaths increased</a:t>
            </a:r>
            <a:r>
              <a:rPr lang="en-US" sz="2400" dirty="0"/>
              <a:t> </a:t>
            </a:r>
            <a:r>
              <a:rPr lang="en-US" dirty="0"/>
              <a:t>across all demographics between 2019–2023.</a:t>
            </a:r>
          </a:p>
          <a:p>
            <a:pPr algn="ctr">
              <a:lnSpc>
                <a:spcPct val="100000"/>
              </a:lnSpc>
              <a:spcBef>
                <a:spcPts val="3600"/>
              </a:spcBef>
            </a:pPr>
            <a:r>
              <a:rPr lang="en-US" sz="2800" dirty="0">
                <a:solidFill>
                  <a:schemeClr val="tx1"/>
                </a:solidFill>
                <a:latin typeface="+mj-lt"/>
              </a:rPr>
              <a:t>You can save a life!</a:t>
            </a:r>
          </a:p>
        </p:txBody>
      </p:sp>
      <p:pic>
        <p:nvPicPr>
          <p:cNvPr id="8" name="Content Placeholder 7" descr="A close-up of pills spilling out of a bottle&#10;&#10;AI-generated content may be incorrect.">
            <a:extLst>
              <a:ext uri="{FF2B5EF4-FFF2-40B4-BE49-F238E27FC236}">
                <a16:creationId xmlns:a16="http://schemas.microsoft.com/office/drawing/2014/main" id="{41FF7950-759D-871F-7698-998DE7A3BDB8}"/>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6196013" y="2818986"/>
            <a:ext cx="4875959" cy="3247056"/>
          </a:xfrm>
        </p:spPr>
      </p:pic>
    </p:spTree>
    <p:extLst>
      <p:ext uri="{BB962C8B-B14F-4D97-AF65-F5344CB8AC3E}">
        <p14:creationId xmlns:p14="http://schemas.microsoft.com/office/powerpoint/2010/main" val="2884994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ctrTitle"/>
          </p:nvPr>
        </p:nvSpPr>
        <p:spPr>
          <a:xfrm>
            <a:off x="6299836" y="430529"/>
            <a:ext cx="2835199" cy="2109378"/>
          </a:xfrm>
        </p:spPr>
        <p:txBody>
          <a:bodyPr/>
          <a:lstStyle/>
          <a:p>
            <a:r>
              <a:rPr lang="en-US" dirty="0"/>
              <a:t>Signs of an opioid overdose</a:t>
            </a:r>
          </a:p>
        </p:txBody>
      </p:sp>
      <p:pic>
        <p:nvPicPr>
          <p:cNvPr id="6" name="Content Placeholder 5">
            <a:extLst>
              <a:ext uri="{FF2B5EF4-FFF2-40B4-BE49-F238E27FC236}">
                <a16:creationId xmlns:a16="http://schemas.microsoft.com/office/drawing/2014/main" id="{AD1AC941-52B1-8B23-7901-0522FAE56DF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6484" t="48457" r="11966" b="10721"/>
          <a:stretch/>
        </p:blipFill>
        <p:spPr>
          <a:xfrm>
            <a:off x="0" y="0"/>
            <a:ext cx="5791200" cy="6869113"/>
          </a:xfrm>
        </p:spPr>
      </p:pic>
      <p:sp>
        <p:nvSpPr>
          <p:cNvPr id="9" name="Content Placeholder 2">
            <a:extLst>
              <a:ext uri="{FF2B5EF4-FFF2-40B4-BE49-F238E27FC236}">
                <a16:creationId xmlns:a16="http://schemas.microsoft.com/office/drawing/2014/main" id="{09D30D10-8812-F8B0-FA72-040BF96237EE}"/>
              </a:ext>
            </a:extLst>
          </p:cNvPr>
          <p:cNvSpPr txBox="1">
            <a:spLocks/>
          </p:cNvSpPr>
          <p:nvPr/>
        </p:nvSpPr>
        <p:spPr>
          <a:xfrm>
            <a:off x="6248736" y="3264568"/>
            <a:ext cx="4733029" cy="2994415"/>
          </a:xfrm>
          <a:prstGeom prst="rect">
            <a:avLst/>
          </a:prstGeom>
        </p:spPr>
        <p:txBody>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3"/>
              </a:buClr>
              <a:buSzPct val="150000"/>
              <a:buFont typeface="Franklin Gothic Book" panose="020B0503020102020204" pitchFamily="34" charset="0"/>
              <a:buChar char="→"/>
            </a:pPr>
            <a:r>
              <a:rPr lang="en-US" sz="2000" dirty="0"/>
              <a:t> Unresponsive or very hard to wake.</a:t>
            </a:r>
          </a:p>
          <a:p>
            <a:pPr marL="342900" indent="-342900">
              <a:lnSpc>
                <a:spcPct val="120000"/>
              </a:lnSpc>
              <a:buClr>
                <a:schemeClr val="accent3"/>
              </a:buClr>
              <a:buSzPct val="150000"/>
              <a:buFont typeface="Franklin Gothic Book" panose="020B0503020102020204" pitchFamily="34" charset="0"/>
              <a:buChar char="→"/>
            </a:pPr>
            <a:r>
              <a:rPr lang="en-US" sz="2000" dirty="0"/>
              <a:t> Skin is blue or grey and cold.</a:t>
            </a:r>
          </a:p>
          <a:p>
            <a:pPr marL="342900" indent="-342900">
              <a:lnSpc>
                <a:spcPct val="120000"/>
              </a:lnSpc>
              <a:buClr>
                <a:schemeClr val="accent3"/>
              </a:buClr>
              <a:buSzPct val="150000"/>
              <a:buFont typeface="Franklin Gothic Book" panose="020B0503020102020204" pitchFamily="34" charset="0"/>
              <a:buChar char="→"/>
            </a:pPr>
            <a:r>
              <a:rPr lang="en-US" sz="2000" dirty="0"/>
              <a:t> Slow, shallow, or no breathing.</a:t>
            </a:r>
          </a:p>
          <a:p>
            <a:pPr marL="342900" indent="-342900">
              <a:lnSpc>
                <a:spcPct val="120000"/>
              </a:lnSpc>
              <a:buClr>
                <a:schemeClr val="accent3"/>
              </a:buClr>
              <a:buSzPct val="150000"/>
              <a:buFont typeface="Franklin Gothic Book" panose="020B0503020102020204" pitchFamily="34" charset="0"/>
              <a:buChar char="→"/>
            </a:pPr>
            <a:r>
              <a:rPr lang="en-US" sz="2000" dirty="0"/>
              <a:t> Gurgling or snoring-like sounds.</a:t>
            </a:r>
          </a:p>
          <a:p>
            <a:pPr marL="342900" indent="-342900">
              <a:lnSpc>
                <a:spcPct val="120000"/>
              </a:lnSpc>
              <a:buClr>
                <a:schemeClr val="accent3"/>
              </a:buClr>
              <a:buSzPct val="150000"/>
              <a:buFont typeface="Franklin Gothic Book" panose="020B0503020102020204" pitchFamily="34" charset="0"/>
              <a:buChar char="→"/>
            </a:pPr>
            <a:r>
              <a:rPr lang="en-US" sz="2000" dirty="0"/>
              <a:t> Constricted or pinpoint pupils.</a:t>
            </a:r>
          </a:p>
        </p:txBody>
      </p:sp>
    </p:spTree>
    <p:extLst>
      <p:ext uri="{BB962C8B-B14F-4D97-AF65-F5344CB8AC3E}">
        <p14:creationId xmlns:p14="http://schemas.microsoft.com/office/powerpoint/2010/main" val="3976975797"/>
      </p:ext>
    </p:extLst>
  </p:cSld>
  <p:clrMapOvr>
    <a:masterClrMapping/>
  </p:clrMapOvr>
</p:sld>
</file>

<file path=ppt/theme/theme1.xml><?xml version="1.0" encoding="utf-8"?>
<a:theme xmlns:a="http://schemas.openxmlformats.org/drawingml/2006/main" name="Custom">
  <a:themeElements>
    <a:clrScheme name="Custom 7">
      <a:dk1>
        <a:srgbClr val="54595F"/>
      </a:dk1>
      <a:lt1>
        <a:srgbClr val="FFFFFF"/>
      </a:lt1>
      <a:dk2>
        <a:srgbClr val="7A7A7A"/>
      </a:dk2>
      <a:lt2>
        <a:srgbClr val="FFAC42"/>
      </a:lt2>
      <a:accent1>
        <a:srgbClr val="C6EEFF"/>
      </a:accent1>
      <a:accent2>
        <a:srgbClr val="FFAC42"/>
      </a:accent2>
      <a:accent3>
        <a:srgbClr val="29ABE2"/>
      </a:accent3>
      <a:accent4>
        <a:srgbClr val="774C1C"/>
      </a:accent4>
      <a:accent5>
        <a:srgbClr val="E9E9E9"/>
      </a:accent5>
      <a:accent6>
        <a:srgbClr val="E9E9E9"/>
      </a:accent6>
      <a:hlink>
        <a:srgbClr val="0F7EAD"/>
      </a:hlink>
      <a:folHlink>
        <a:srgbClr val="A55800"/>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331D67C80A0D499A155D9A31F83524" ma:contentTypeVersion="12" ma:contentTypeDescription="Create a new document." ma:contentTypeScope="" ma:versionID="1a44fcbc2d331c1701d054eea5a345d5">
  <xsd:schema xmlns:xsd="http://www.w3.org/2001/XMLSchema" xmlns:xs="http://www.w3.org/2001/XMLSchema" xmlns:p="http://schemas.microsoft.com/office/2006/metadata/properties" xmlns:ns2="a70f6c2f-9b5c-47d1-8c69-7879e78fabdd" xmlns:ns3="cf6eff28-957e-49bd-b7de-e168c22e93b7" targetNamespace="http://schemas.microsoft.com/office/2006/metadata/properties" ma:root="true" ma:fieldsID="b8cd0474cc677036d0db05a66a90d2f6" ns2:_="" ns3:_="">
    <xsd:import namespace="a70f6c2f-9b5c-47d1-8c69-7879e78fabdd"/>
    <xsd:import namespace="cf6eff28-957e-49bd-b7de-e168c22e93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f6c2f-9b5c-47d1-8c69-7879e78fab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ad89a20-2c34-4a05-a2d1-7ae41405e5d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f6eff28-957e-49bd-b7de-e168c22e93b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7ffe283-6630-4ddf-a762-949668416dad}" ma:internalName="TaxCatchAll" ma:showField="CatchAllData" ma:web="cf6eff28-957e-49bd-b7de-e168c22e93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f6eff28-957e-49bd-b7de-e168c22e93b7" xsi:nil="true"/>
    <lcf76f155ced4ddcb4097134ff3c332f xmlns="a70f6c2f-9b5c-47d1-8c69-7879e78fab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B7F82633-2D3E-4BF5-8013-FE2EBAC2A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0f6c2f-9b5c-47d1-8c69-7879e78fabdd"/>
    <ds:schemaRef ds:uri="cf6eff28-957e-49bd-b7de-e168c22e93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4B194E-8B30-4377-8C59-ECFB902D2A26}">
  <ds:schemaRefs>
    <ds:schemaRef ds:uri="http://purl.org/dc/dcmitype/"/>
    <ds:schemaRef ds:uri="http://schemas.microsoft.com/office/2006/documentManagement/types"/>
    <ds:schemaRef ds:uri="http://purl.org/dc/elements/1.1/"/>
    <ds:schemaRef ds:uri="cf6eff28-957e-49bd-b7de-e168c22e93b7"/>
    <ds:schemaRef ds:uri="http://schemas.microsoft.com/office/infopath/2007/PartnerControls"/>
    <ds:schemaRef ds:uri="http://schemas.openxmlformats.org/package/2006/metadata/core-properties"/>
    <ds:schemaRef ds:uri="http://purl.org/dc/terms/"/>
    <ds:schemaRef ds:uri="a70f6c2f-9b5c-47d1-8c69-7879e78fabdd"/>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7571</TotalTime>
  <Words>1128</Words>
  <Application>Microsoft Office PowerPoint</Application>
  <PresentationFormat>Widescreen</PresentationFormat>
  <Paragraphs>120</Paragraphs>
  <Slides>24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Franklin Gothic Book</vt:lpstr>
      <vt:lpstr>Franklin Gothic Demi</vt:lpstr>
      <vt:lpstr>Wingdings</vt:lpstr>
      <vt:lpstr>Custom</vt:lpstr>
      <vt:lpstr>Fentanyl Awareness &amp; Response</vt:lpstr>
      <vt:lpstr>What you’ll learn</vt:lpstr>
      <vt:lpstr>Introduction to Fentanyl</vt:lpstr>
      <vt:lpstr>Fentanyl is different from other drugs.</vt:lpstr>
      <vt:lpstr>Fentanyl doesn’t mix well.</vt:lpstr>
      <vt:lpstr>Fentanyl doesn’t always look the same.</vt:lpstr>
      <vt:lpstr>Recognize and Response to Overdose</vt:lpstr>
      <vt:lpstr>Opioids in your community</vt:lpstr>
      <vt:lpstr>Signs of an opioid overdose</vt:lpstr>
      <vt:lpstr>How to respond to an opioid overdose</vt:lpstr>
      <vt:lpstr>Administering naloxone </vt:lpstr>
      <vt:lpstr>How naloxone works</vt:lpstr>
      <vt:lpstr>Safety and Response Strategies</vt:lpstr>
      <vt:lpstr>If you suspect a substance may contain fentanyl</vt:lpstr>
      <vt:lpstr>If you think you’ve been exposed to fentanyl</vt:lpstr>
      <vt:lpstr>Your safety comes first.</vt:lpstr>
      <vt:lpstr>Common Concerns About Fentanyl &amp; Naloxone</vt:lpstr>
      <vt:lpstr>Myth #1  Skin exposure to fentanyl can cause an overdose.</vt:lpstr>
      <vt:lpstr>Myth #2  Just being near fentanyl powder can cause an overdose.</vt:lpstr>
      <vt:lpstr>Myth #3  Secondhand smoke from fentanyl can cause an overdose.</vt:lpstr>
      <vt:lpstr>Myth #4  Naloxone can cause an overdose.</vt:lpstr>
      <vt:lpstr>Key Takeaways</vt:lpstr>
      <vt:lpstr>Be informed. Be prepared. Be safe.</vt:lpstr>
      <vt:lpstr>Resources</vt:lpstr>
    </vt:vector>
  </TitlesOfParts>
  <Company>Tacoma-Pierce County Health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Michelle VanCleave</dc:creator>
  <cp:lastModifiedBy>Michelle VanCleave</cp:lastModifiedBy>
  <cp:revision>7</cp:revision>
  <dcterms:created xsi:type="dcterms:W3CDTF">2025-06-25T17:55:02Z</dcterms:created>
  <dcterms:modified xsi:type="dcterms:W3CDTF">2025-07-16T21:01:45Z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0x01010004331D67C80A0D499A155D9A31F83524</vt:lpwstr>
  </property>
  <property fmtid="{D5CDD505-2E9C-101B-9397-08002B2CF9AE}" pid="3" name="MediaServiceImageTags">
    <vt:lpwstr/>
  </property>
</Properties>
</file>